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72" r:id="rId2"/>
    <p:sldId id="377" r:id="rId3"/>
    <p:sldId id="397" r:id="rId4"/>
    <p:sldId id="387" r:id="rId5"/>
    <p:sldId id="388" r:id="rId6"/>
    <p:sldId id="395" r:id="rId7"/>
    <p:sldId id="393" r:id="rId8"/>
    <p:sldId id="390" r:id="rId9"/>
    <p:sldId id="391" r:id="rId10"/>
    <p:sldId id="382" r:id="rId11"/>
    <p:sldId id="398" r:id="rId12"/>
    <p:sldId id="385" r:id="rId13"/>
    <p:sldId id="383" r:id="rId14"/>
    <p:sldId id="375" r:id="rId15"/>
  </p:sldIdLst>
  <p:sldSz cx="9144000" cy="6858000" type="screen4x3"/>
  <p:notesSz cx="6858000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01F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>
      <p:cViewPr varScale="1">
        <p:scale>
          <a:sx n="83" d="100"/>
          <a:sy n="83" d="100"/>
        </p:scale>
        <p:origin x="13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r">
              <a:defRPr sz="1200"/>
            </a:lvl1pPr>
          </a:lstStyle>
          <a:p>
            <a:fld id="{5A6FF6C7-9E1D-4A47-B0C1-0D7645EB1B02}" type="datetimeFigureOut">
              <a:rPr lang="sk-SK" smtClean="0"/>
              <a:t>1. 9. 2025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9" tIns="45879" rIns="91759" bIns="45879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1" y="4715153"/>
            <a:ext cx="5486400" cy="4466987"/>
          </a:xfrm>
          <a:prstGeom prst="rect">
            <a:avLst/>
          </a:prstGeom>
        </p:spPr>
        <p:txBody>
          <a:bodyPr vert="horz" lIns="91759" tIns="45879" rIns="91759" bIns="45879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4" y="9428583"/>
            <a:ext cx="2971800" cy="496332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r">
              <a:defRPr sz="1200"/>
            </a:lvl1pPr>
          </a:lstStyle>
          <a:p>
            <a:fld id="{E3B3C0E8-0DF9-480F-B610-7510460A70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060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C87D4-6903-41FA-B6C9-E2F2EF1C489B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3353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C0E8-0DF9-480F-B610-7510460A7035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884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C0E8-0DF9-480F-B610-7510460A7035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6944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C0E8-0DF9-480F-B610-7510460A7035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2220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C0E8-0DF9-480F-B610-7510460A7035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751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C0E8-0DF9-480F-B610-7510460A7035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3968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C0E8-0DF9-480F-B610-7510460A7035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03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E7B-C296-4693-A983-F23A63BA7A21}" type="datetimeFigureOut">
              <a:rPr lang="sk-SK" smtClean="0"/>
              <a:t>1. 9. 2025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1C10-D019-4F4F-BA84-E1E7170253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512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E7B-C296-4693-A983-F23A63BA7A21}" type="datetimeFigureOut">
              <a:rPr lang="sk-SK" smtClean="0"/>
              <a:t>1. 9. 2025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1C10-D019-4F4F-BA84-E1E7170253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627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E7B-C296-4693-A983-F23A63BA7A21}" type="datetimeFigureOut">
              <a:rPr lang="sk-SK" smtClean="0"/>
              <a:t>1. 9. 2025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1C10-D019-4F4F-BA84-E1E7170253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786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E7B-C296-4693-A983-F23A63BA7A21}" type="datetimeFigureOut">
              <a:rPr lang="sk-SK" smtClean="0"/>
              <a:t>1. 9. 2025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1C10-D019-4F4F-BA84-E1E7170253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048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E7B-C296-4693-A983-F23A63BA7A21}" type="datetimeFigureOut">
              <a:rPr lang="sk-SK" smtClean="0"/>
              <a:t>1. 9. 2025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1C10-D019-4F4F-BA84-E1E7170253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081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E7B-C296-4693-A983-F23A63BA7A21}" type="datetimeFigureOut">
              <a:rPr lang="sk-SK" smtClean="0"/>
              <a:t>1. 9. 2025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1C10-D019-4F4F-BA84-E1E7170253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321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E7B-C296-4693-A983-F23A63BA7A21}" type="datetimeFigureOut">
              <a:rPr lang="sk-SK" smtClean="0"/>
              <a:t>1. 9. 2025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1C10-D019-4F4F-BA84-E1E7170253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09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E7B-C296-4693-A983-F23A63BA7A21}" type="datetimeFigureOut">
              <a:rPr lang="sk-SK" smtClean="0"/>
              <a:t>1. 9. 2025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1C10-D019-4F4F-BA84-E1E7170253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35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E7B-C296-4693-A983-F23A63BA7A21}" type="datetimeFigureOut">
              <a:rPr lang="sk-SK" smtClean="0"/>
              <a:t>1. 9. 2025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1C10-D019-4F4F-BA84-E1E7170253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549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E7B-C296-4693-A983-F23A63BA7A21}" type="datetimeFigureOut">
              <a:rPr lang="sk-SK" smtClean="0"/>
              <a:t>1. 9. 2025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1C10-D019-4F4F-BA84-E1E7170253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703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E7B-C296-4693-A983-F23A63BA7A21}" type="datetimeFigureOut">
              <a:rPr lang="sk-SK" smtClean="0"/>
              <a:t>1. 9. 2025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1C10-D019-4F4F-BA84-E1E7170253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393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8E7B-C296-4693-A983-F23A63BA7A21}" type="datetimeFigureOut">
              <a:rPr lang="sk-SK" smtClean="0"/>
              <a:t>1. 9. 2025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B1C10-D019-4F4F-BA84-E1E7170253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756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acakonick.gov.s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psvr.gov.sk/" TargetMode="External"/><Relationship Id="rId3" Type="http://schemas.openxmlformats.org/officeDocument/2006/relationships/hyperlink" Target="mailto:to@upsvr.gov.sk" TargetMode="External"/><Relationship Id="rId7" Type="http://schemas.openxmlformats.org/officeDocument/2006/relationships/hyperlink" Target="mailto:kn@upsvr.gov.s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lv@upsvr.gov.sk" TargetMode="External"/><Relationship Id="rId5" Type="http://schemas.openxmlformats.org/officeDocument/2006/relationships/hyperlink" Target="mailto:nz@upsvr.gov.sk" TargetMode="External"/><Relationship Id="rId4" Type="http://schemas.openxmlformats.org/officeDocument/2006/relationships/hyperlink" Target="mailto:nr@upsvr.gov.sk" TargetMode="Externa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://www.viacakonick.gov.sk/" TargetMode="External"/><Relationship Id="rId7" Type="http://schemas.openxmlformats.org/officeDocument/2006/relationships/hyperlink" Target="http://www.youtube.com/@Detstvobeznasili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instagram.com/detstvo_bez_nasilia" TargetMode="External"/><Relationship Id="rId5" Type="http://schemas.openxmlformats.org/officeDocument/2006/relationships/hyperlink" Target="http://www.facebook.com/bezpecnyinternet.detstvobeznasilia" TargetMode="External"/><Relationship Id="rId4" Type="http://schemas.openxmlformats.org/officeDocument/2006/relationships/hyperlink" Target="http://www.bezpecnyinter.ne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mailto:Darina.Jezova@upsvr.gov.s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aria.Skacanova@upsvr.gov.sk" TargetMode="External"/><Relationship Id="rId5" Type="http://schemas.openxmlformats.org/officeDocument/2006/relationships/hyperlink" Target="mailto:Juliana.Hola@upsvr.gov.sk" TargetMode="External"/><Relationship Id="rId4" Type="http://schemas.openxmlformats.org/officeDocument/2006/relationships/hyperlink" Target="mailto:Eva.Cakajdova@upsvr.gov.s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ks.gov.sk/" TargetMode="External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576264"/>
            <a:ext cx="7704856" cy="3508920"/>
          </a:xfrm>
          <a:solidFill>
            <a:schemeClr val="bg1">
              <a:lumMod val="95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sk-SK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</a:t>
            </a:r>
            <a:br>
              <a:rPr lang="sk-SK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Spolupráca s Ústredím PSVR </a:t>
            </a:r>
            <a:r>
              <a:rPr lang="sk-SK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sk-SK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</a:br>
            <a:r>
              <a:rPr lang="sk-SK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sk-SK" sz="3600" b="1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ochrana detí pred násilím </a:t>
            </a:r>
            <a:r>
              <a:rPr lang="sk-SK" sz="36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sk-SK" sz="36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sk-SK" sz="36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sk-SK" sz="3600" b="1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multidisciplinárna spolupráca </a:t>
            </a:r>
            <a:r>
              <a:rPr lang="sk-SK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sk-SK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</a:br>
            <a:r>
              <a:rPr lang="sk-SK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v </a:t>
            </a:r>
            <a:r>
              <a:rPr lang="sk-SK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rámci územných obvodov</a:t>
            </a:r>
            <a:r>
              <a:rPr lang="sk-SK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sk-SK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</a:br>
            <a:r>
              <a:rPr lang="sk-SK" sz="3600" b="1" dirty="0" smtClean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                                                </a:t>
            </a:r>
            <a:r>
              <a:rPr lang="sk-SK" sz="18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18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sk-SK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44000" cy="882757"/>
          </a:xfrm>
          <a:prstGeom prst="rect">
            <a:avLst/>
          </a:prstGeom>
        </p:spPr>
      </p:pic>
      <p:pic>
        <p:nvPicPr>
          <p:cNvPr id="1026" name="Obrázok 1" descr="logo UPSVR_spolufinancovanéEU_PS_2024_mal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7201"/>
            <a:ext cx="5184576" cy="50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6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Národná linka a pomoc deťom v ohrození</a:t>
            </a:r>
            <a:br>
              <a:rPr lang="sk-SK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</a:br>
            <a:r>
              <a:rPr lang="sk-SK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( kontakt pomoci pre deti )  prístupný aj cez EDUPAGE</a:t>
            </a: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Zástupný objekt pre obsah 5"/>
          <p:cNvSpPr>
            <a:spLocks noGrp="1"/>
          </p:cNvSpPr>
          <p:nvPr>
            <p:ph sz="half" idx="2"/>
          </p:nvPr>
        </p:nvSpPr>
        <p:spPr>
          <a:xfrm>
            <a:off x="4974100" y="1489646"/>
            <a:ext cx="3680156" cy="3091482"/>
          </a:xfr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Koordinátor ODPN:</a:t>
            </a:r>
          </a:p>
          <a:p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metodické stretnutia pre PZ a OZ škôl</a:t>
            </a:r>
          </a:p>
          <a:p>
            <a:r>
              <a:rPr lang="sk-S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p</a:t>
            </a:r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rezentácia NL priamo žiakom po dohode so školou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     (od 7. ročníka ZŠ, SŠ v trvaní 1    vyučovacej hodiny)</a:t>
            </a:r>
            <a:endParaRPr lang="sk-SK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Nadpis 3"/>
          <p:cNvSpPr txBox="1">
            <a:spLocks/>
          </p:cNvSpPr>
          <p:nvPr/>
        </p:nvSpPr>
        <p:spPr>
          <a:xfrm>
            <a:off x="735220" y="1489646"/>
            <a:ext cx="4032448" cy="309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5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Charakteristiky: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sz="2500" b="1" dirty="0" smtClean="0">
                <a:latin typeface="Bahnschrift Condensed" panose="020B0502040204020203" pitchFamily="34" charset="0"/>
              </a:rPr>
              <a:t>štátom garantovaná linka  MPSVaR SR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sz="2500" b="1" dirty="0">
                <a:latin typeface="Bahnschrift Condensed" panose="020B0502040204020203" pitchFamily="34" charset="0"/>
              </a:rPr>
              <a:t>d</a:t>
            </a:r>
            <a:r>
              <a:rPr lang="sk-SK" sz="2500" b="1" dirty="0" smtClean="0">
                <a:latin typeface="Bahnschrift Condensed" panose="020B0502040204020203" pitchFamily="34" charset="0"/>
              </a:rPr>
              <a:t>ostupná 7/24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sz="2500" b="1" dirty="0">
                <a:latin typeface="Bahnschrift Condensed" panose="020B0502040204020203" pitchFamily="34" charset="0"/>
              </a:rPr>
              <a:t>o</a:t>
            </a:r>
            <a:r>
              <a:rPr lang="sk-SK" sz="2500" b="1" dirty="0" smtClean="0">
                <a:latin typeface="Bahnschrift Condensed" panose="020B0502040204020203" pitchFamily="34" charset="0"/>
              </a:rPr>
              <a:t>dborná pomoc a podpora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sz="2500" b="1" dirty="0">
                <a:latin typeface="Bahnschrift Condensed" panose="020B0502040204020203" pitchFamily="34" charset="0"/>
              </a:rPr>
              <a:t>c</a:t>
            </a:r>
            <a:r>
              <a:rPr lang="sk-SK" sz="2500" b="1" dirty="0" smtClean="0">
                <a:latin typeface="Bahnschrift Condensed" panose="020B0502040204020203" pitchFamily="34" charset="0"/>
              </a:rPr>
              <a:t>hat, email, </a:t>
            </a:r>
            <a:r>
              <a:rPr lang="sk-SK" sz="25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aplikácia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sz="2500" b="1" u="sng" dirty="0">
                <a:latin typeface="Bahnschrift Condensed" panose="020B0502040204020203" pitchFamily="34" charset="0"/>
                <a:hlinkClick r:id="rId3" tooltip="Externý odkaz na http://www.viacakonick.gov.sk"/>
              </a:rPr>
              <a:t>www.viacakonick.gov.sk</a:t>
            </a:r>
            <a:endParaRPr lang="sk-SK" sz="2500" b="1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800" b="1" dirty="0">
              <a:solidFill>
                <a:srgbClr val="002060"/>
              </a:solidFill>
            </a:endParaRPr>
          </a:p>
        </p:txBody>
      </p:sp>
      <p:pic>
        <p:nvPicPr>
          <p:cNvPr id="8" name="Obrázok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941168"/>
            <a:ext cx="4896544" cy="18050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12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4071811" y="1491790"/>
            <a:ext cx="4748661" cy="4967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b="1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spoločný výstup </a:t>
            </a:r>
            <a:r>
              <a:rPr lang="sk-SK" sz="2400" b="1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koordinátora ochrany detí pred násilím s organizáciami, inštitúciami a subjektmi poskytujúcimi preventívne a osvetové </a:t>
            </a:r>
            <a:r>
              <a:rPr lang="sk-SK" sz="2400" b="1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aktivity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sk-SK" sz="2400" b="1" dirty="0" smtClean="0">
              <a:solidFill>
                <a:srgbClr val="000000"/>
              </a:solidFill>
              <a:latin typeface="Bahnschrift 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b="1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komplexný </a:t>
            </a:r>
            <a:r>
              <a:rPr lang="sk-SK" sz="2400" b="1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ucelený zdroj informácií pre školy a školské zariadenia, samosprávy a organizácie, ktoré vyhľadávajú a zostavujú vhodné programy na podporu </a:t>
            </a:r>
            <a:r>
              <a:rPr lang="sk-SK" sz="2400" b="1" dirty="0" smtClean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prevencie  a </a:t>
            </a:r>
            <a:r>
              <a:rPr lang="sk-SK" sz="2400" b="1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osvety pre deti, odbornú a laickú verejnosť</a:t>
            </a:r>
            <a:r>
              <a:rPr lang="sk-SK" sz="2200" b="1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k-SK" sz="2200" b="1" dirty="0">
              <a:solidFill>
                <a:srgbClr val="00000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Zbierka ponuky aktivít </a:t>
            </a:r>
            <a:br>
              <a:rPr lang="sk-SK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</a:br>
            <a:r>
              <a:rPr lang="sk-SK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v oblasti prevencie a osvety</a:t>
            </a: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494672"/>
            <a:ext cx="3431244" cy="2537525"/>
          </a:xfrm>
          <a:prstGeom prst="rect">
            <a:avLst/>
          </a:prstGeom>
        </p:spPr>
      </p:pic>
      <p:sp>
        <p:nvSpPr>
          <p:cNvPr id="9" name="Nadpis 3"/>
          <p:cNvSpPr txBox="1">
            <a:spLocks/>
          </p:cNvSpPr>
          <p:nvPr/>
        </p:nvSpPr>
        <p:spPr>
          <a:xfrm>
            <a:off x="470826" y="4176337"/>
            <a:ext cx="3403992" cy="2282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500" b="1" dirty="0" smtClean="0">
              <a:solidFill>
                <a:schemeClr val="accent6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p</a:t>
            </a:r>
            <a:r>
              <a:rPr lang="sk-SK" sz="24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onuka osvedčených  a aktivít a programov na aktuálne témy pre rôzne cieľové skupiny : deti, OZ, PZ aj rodičov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p</a:t>
            </a:r>
            <a:r>
              <a:rPr lang="sk-SK" sz="24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onuka subjektov z celej SR realizovateľná vo Vašom regióne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500" b="1" dirty="0" smtClean="0">
              <a:solidFill>
                <a:schemeClr val="accent6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5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N</a:t>
            </a:r>
            <a:r>
              <a:rPr lang="sk-SK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ahlásenie podozrenia </a:t>
            </a:r>
            <a:br>
              <a:rPr lang="sk-SK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</a:br>
            <a:r>
              <a:rPr lang="sk-SK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na porušovanie práv dieťaťa – prvý kontakt ÚPSVR</a:t>
            </a:r>
            <a:endParaRPr lang="sk-SK" sz="3200" b="1" dirty="0">
              <a:solidFill>
                <a:schemeClr val="tx1">
                  <a:lumMod val="75000"/>
                  <a:lumOff val="2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14603"/>
          </a:xfr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K obsahu oznámenia:</a:t>
            </a:r>
          </a:p>
          <a:p>
            <a:pPr algn="just">
              <a:buFontTx/>
              <a:buChar char="-"/>
            </a:pPr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uviesť meno </a:t>
            </a:r>
            <a:r>
              <a:rPr lang="sk-S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a vek dieťaťa, </a:t>
            </a:r>
            <a:endParaRPr lang="sk-SK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 Condensed" panose="020B0502040204020203" pitchFamily="34" charset="0"/>
            </a:endParaRPr>
          </a:p>
          <a:p>
            <a:pPr algn="just">
              <a:buFontTx/>
              <a:buChar char="-"/>
            </a:pPr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v koho </a:t>
            </a:r>
            <a:r>
              <a:rPr lang="sk-S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osobnej starostlivosti sa </a:t>
            </a:r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dieťa nachádza </a:t>
            </a:r>
            <a:r>
              <a:rPr lang="sk-S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a kde - meno a adresa rodičov dieťaťa </a:t>
            </a:r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,</a:t>
            </a:r>
          </a:p>
          <a:p>
            <a:pPr algn="just">
              <a:buFontTx/>
              <a:buChar char="-"/>
            </a:pPr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dôvod </a:t>
            </a:r>
            <a:r>
              <a:rPr lang="sk-S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podania oznámenia </a:t>
            </a:r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,</a:t>
            </a:r>
          </a:p>
          <a:p>
            <a:pPr algn="just">
              <a:buFontTx/>
              <a:buChar char="-"/>
            </a:pPr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Vaše </a:t>
            </a:r>
            <a:r>
              <a:rPr lang="sk-S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meno a kontakt </a:t>
            </a:r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alebo uveďte</a:t>
            </a:r>
            <a:r>
              <a:rPr lang="sk-S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, že podnet je podávaný </a:t>
            </a:r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anonymne.</a:t>
            </a:r>
          </a:p>
          <a:p>
            <a:pPr algn="just">
              <a:buFontTx/>
              <a:buChar char="-"/>
            </a:pPr>
            <a:endParaRPr lang="sk-SK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 Condensed" panose="020B0502040204020203" pitchFamily="34" charset="0"/>
            </a:endParaRPr>
          </a:p>
          <a:p>
            <a:pPr marL="0" indent="0" algn="just">
              <a:buNone/>
            </a:pPr>
            <a:r>
              <a:rPr lang="sk-SK" sz="30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Ak </a:t>
            </a:r>
            <a:r>
              <a:rPr lang="sk-SK" sz="3000" b="1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máte podozrenie, </a:t>
            </a:r>
            <a:endParaRPr lang="sk-SK" sz="3000" b="1" dirty="0" smtClean="0">
              <a:solidFill>
                <a:schemeClr val="accent6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0" indent="0" algn="just">
              <a:buNone/>
            </a:pPr>
            <a:r>
              <a:rPr lang="sk-SK" sz="30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že </a:t>
            </a:r>
            <a:r>
              <a:rPr lang="sk-SK" sz="3000" b="1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je ohrozený život a zdravie dieťaťa, prosím volajte 158.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14603"/>
          </a:xfr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b="1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Zoznam emailových </a:t>
            </a: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adries 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NR kraj :</a:t>
            </a:r>
          </a:p>
          <a:p>
            <a:pPr marL="0" indent="0">
              <a:buNone/>
            </a:pPr>
            <a:r>
              <a:rPr lang="sk-SK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/>
            </a:r>
            <a:br>
              <a:rPr lang="sk-SK" b="1" dirty="0">
                <a:solidFill>
                  <a:srgbClr val="002060"/>
                </a:solidFill>
                <a:latin typeface="Bahnschrift Condensed" panose="020B0502040204020203" pitchFamily="34" charset="0"/>
              </a:rPr>
            </a:br>
            <a:r>
              <a:rPr lang="sk-SK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TO: </a:t>
            </a:r>
            <a:r>
              <a:rPr lang="sk-SK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hlinkClick r:id="rId3"/>
              </a:rPr>
              <a:t>to@upsvr.gov.sk</a:t>
            </a:r>
            <a:endParaRPr lang="sk-SK" b="1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NR,ZM: </a:t>
            </a:r>
            <a:r>
              <a:rPr lang="sk-SK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hlinkClick r:id="rId4"/>
              </a:rPr>
              <a:t>nr@upsvr.gov.sk</a:t>
            </a:r>
            <a:endParaRPr lang="sk-SK" b="1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NZ, SA: </a:t>
            </a:r>
            <a:r>
              <a:rPr lang="sk-SK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hlinkClick r:id="rId5"/>
              </a:rPr>
              <a:t>nz@upsvr.gov.sk</a:t>
            </a:r>
            <a:endParaRPr lang="sk-SK" b="1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LV: </a:t>
            </a:r>
            <a:r>
              <a:rPr lang="sk-SK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hlinkClick r:id="rId6"/>
              </a:rPr>
              <a:t>lv@upsvr.gov.sk</a:t>
            </a:r>
            <a:endParaRPr lang="sk-SK" b="1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KN: </a:t>
            </a:r>
            <a:r>
              <a:rPr lang="sk-SK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hlinkClick r:id="rId7"/>
              </a:rPr>
              <a:t>kn@upsvr.gov.sk</a:t>
            </a:r>
            <a:endParaRPr lang="sk-SK" b="1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sk-SK" b="1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sk-SK" b="1" dirty="0">
              <a:solidFill>
                <a:schemeClr val="tx1">
                  <a:lumMod val="75000"/>
                  <a:lumOff val="25000"/>
                </a:schemeClr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sk-SK" u="sng" dirty="0">
                <a:hlinkClick r:id="rId8"/>
              </a:rPr>
              <a:t>https://www.upsvr.gov.sk</a:t>
            </a:r>
            <a:r>
              <a:rPr lang="sk-SK" u="sng" dirty="0" smtClean="0">
                <a:hlinkClick r:id="rId8"/>
              </a:rPr>
              <a:t>/</a:t>
            </a:r>
            <a:endParaRPr lang="sk-SK" u="sng" dirty="0" smtClean="0"/>
          </a:p>
          <a:p>
            <a:pPr marL="0" indent="0">
              <a:buNone/>
            </a:pPr>
            <a:r>
              <a:rPr lang="sk-SK" dirty="0" smtClean="0"/>
              <a:t>         </a:t>
            </a:r>
            <a:r>
              <a:rPr lang="sk-SK" dirty="0" smtClean="0"/>
              <a:t>      </a:t>
            </a:r>
            <a:r>
              <a:rPr lang="sk-SK" b="1" u="sng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OCHRÁŇ </a:t>
            </a:r>
            <a:r>
              <a:rPr lang="sk-SK" b="1" u="sng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DIEŤA</a:t>
            </a:r>
            <a:endParaRPr lang="sk-SK" b="1" dirty="0">
              <a:solidFill>
                <a:schemeClr val="accent6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sk-SK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sk-SK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sk-SK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sk-SK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Picture 2" descr="C:\Users\HolaJ\Desktop\vykrični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21088"/>
            <a:ext cx="1279120" cy="103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6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Ďalšia podpora   </a:t>
            </a:r>
            <a:endParaRPr lang="sk-SK" b="1" dirty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Zástupný objekt pre obsah 8"/>
          <p:cNvSpPr>
            <a:spLocks noGrp="1"/>
          </p:cNvSpPr>
          <p:nvPr>
            <p:ph sz="half" idx="2"/>
          </p:nvPr>
        </p:nvSpPr>
        <p:spPr>
          <a:xfrm>
            <a:off x="683568" y="1340768"/>
            <a:ext cx="8064896" cy="1944216"/>
          </a:xfr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31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Online večerná škola </a:t>
            </a:r>
          </a:p>
          <a:p>
            <a:pPr marL="0" indent="0">
              <a:buNone/>
            </a:pPr>
            <a:r>
              <a:rPr lang="sk-SK" b="1" dirty="0" smtClean="0">
                <a:latin typeface="Bahnschrift Condensed" panose="020B0502040204020203" pitchFamily="34" charset="0"/>
              </a:rPr>
              <a:t>organizátor Národné koordinačné stredisko pre riešenie problematiky násilia na deťoch</a:t>
            </a:r>
          </a:p>
          <a:p>
            <a:pPr marL="0" indent="0">
              <a:buNone/>
            </a:pPr>
            <a:r>
              <a:rPr lang="sk-SK" b="1" dirty="0" smtClean="0">
                <a:latin typeface="Bahnschrift Condensed" panose="020B0502040204020203" pitchFamily="34" charset="0"/>
              </a:rPr>
              <a:t>- interaktívne online prednášky pre PS a OZ škôl,  zástupcov iných subjektov, pre rodičov aj laickú verejnosť k digitálnemu bezpečiu  aj ďalším aktuálnym témam realizované 1 x mesačne</a:t>
            </a:r>
          </a:p>
          <a:p>
            <a:pPr marL="0" indent="0">
              <a:buNone/>
            </a:pPr>
            <a:endParaRPr lang="sk-SK" b="1" dirty="0"/>
          </a:p>
        </p:txBody>
      </p:sp>
      <p:sp>
        <p:nvSpPr>
          <p:cNvPr id="11" name="Zástupný objekt pre obsah 10"/>
          <p:cNvSpPr>
            <a:spLocks noGrp="1"/>
          </p:cNvSpPr>
          <p:nvPr>
            <p:ph sz="quarter" idx="4"/>
          </p:nvPr>
        </p:nvSpPr>
        <p:spPr>
          <a:xfrm>
            <a:off x="683568" y="3429000"/>
            <a:ext cx="8003233" cy="2697163"/>
          </a:xfr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Užitočné linky</a:t>
            </a:r>
          </a:p>
          <a:p>
            <a:r>
              <a:rPr lang="sk-SK" u="sng" dirty="0" smtClean="0">
                <a:latin typeface="Bahnschrift Condensed" panose="020B0502040204020203" pitchFamily="34" charset="0"/>
                <a:hlinkClick r:id="rId3" tooltip="Externý odkaz na http://www.viacakonick.gov.sk"/>
              </a:rPr>
              <a:t>www.viacakonick.gov.sk</a:t>
            </a:r>
            <a:endParaRPr lang="sk-SK" dirty="0">
              <a:latin typeface="Bahnschrift Condensed" panose="020B0502040204020203" pitchFamily="34" charset="0"/>
            </a:endParaRPr>
          </a:p>
          <a:p>
            <a:r>
              <a:rPr lang="sk-SK" u="sng" dirty="0">
                <a:latin typeface="Bahnschrift Condensed" panose="020B0502040204020203" pitchFamily="34" charset="0"/>
                <a:hlinkClick r:id="rId4" tooltip="Externý odkaz na http://www.bezpecnyinter.net"/>
              </a:rPr>
              <a:t>www.bezpecnyinter.net</a:t>
            </a:r>
            <a:endParaRPr lang="sk-SK" dirty="0">
              <a:latin typeface="Bahnschrift Condensed" panose="020B0502040204020203" pitchFamily="34" charset="0"/>
            </a:endParaRPr>
          </a:p>
          <a:p>
            <a:r>
              <a:rPr lang="sk-SK" u="sng" dirty="0">
                <a:latin typeface="Bahnschrift Condensed" panose="020B0502040204020203" pitchFamily="34" charset="0"/>
                <a:hlinkClick r:id="rId5" tooltip="Externý odkaz na http://www.facebook.com/bezpecnyinternet.detstvobeznasilia"/>
              </a:rPr>
              <a:t>www.facebook.com/bezpecnyinternet.detstvobeznasilia</a:t>
            </a:r>
            <a:endParaRPr lang="sk-SK" dirty="0">
              <a:latin typeface="Bahnschrift Condensed" panose="020B0502040204020203" pitchFamily="34" charset="0"/>
            </a:endParaRPr>
          </a:p>
          <a:p>
            <a:r>
              <a:rPr lang="sk-SK" u="sng" dirty="0">
                <a:latin typeface="Bahnschrift Condensed" panose="020B0502040204020203" pitchFamily="34" charset="0"/>
                <a:hlinkClick r:id="rId6" tooltip="Externý odkaz na http://www.instagram.com/detstvo_bez_nasilia"/>
              </a:rPr>
              <a:t>www.instagram.com/detstvo_bez_nasilia</a:t>
            </a:r>
            <a:endParaRPr lang="sk-SK" dirty="0">
              <a:latin typeface="Bahnschrift Condensed" panose="020B0502040204020203" pitchFamily="34" charset="0"/>
            </a:endParaRPr>
          </a:p>
          <a:p>
            <a:r>
              <a:rPr lang="sk-SK" u="sng" dirty="0">
                <a:latin typeface="Bahnschrift Condensed" panose="020B0502040204020203" pitchFamily="34" charset="0"/>
                <a:hlinkClick r:id="rId7" tooltip="Externý odkaz na http://www.youtube.com/@Detstvobeznasilia"/>
              </a:rPr>
              <a:t>www.youtube.com/@Detstvobeznasilia</a:t>
            </a:r>
            <a:endParaRPr lang="sk-SK" dirty="0">
              <a:latin typeface="Bahnschrift Condensed" panose="020B0502040204020203" pitchFamily="34" charset="0"/>
            </a:endParaRPr>
          </a:p>
          <a:p>
            <a:endParaRPr lang="sk-SK" dirty="0"/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42082"/>
            <a:ext cx="959932" cy="9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Kontaktné údaje koordinátorov ODPN NR kraja</a:t>
            </a:r>
            <a:br>
              <a:rPr lang="sk-SK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</a:br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(územné obvody ÚPSVR</a:t>
            </a:r>
            <a:r>
              <a:rPr lang="sk-S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,</a:t>
            </a:r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 Ústredie PSVR, oddelenie PODPN)</a:t>
            </a:r>
            <a:endParaRPr lang="sk-SK" sz="2400" b="1" dirty="0">
              <a:solidFill>
                <a:schemeClr val="tx1">
                  <a:lumMod val="75000"/>
                  <a:lumOff val="25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9" name="Zástupný objekt pre obsah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63174" y="1435010"/>
            <a:ext cx="4246376" cy="4525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</p:pic>
      <p:sp>
        <p:nvSpPr>
          <p:cNvPr id="10" name="Zástupný objekt pre obsah 9"/>
          <p:cNvSpPr>
            <a:spLocks noGrp="1"/>
          </p:cNvSpPr>
          <p:nvPr>
            <p:ph sz="half" idx="2"/>
          </p:nvPr>
        </p:nvSpPr>
        <p:spPr>
          <a:xfrm>
            <a:off x="4716016" y="1441441"/>
            <a:ext cx="4104456" cy="5179714"/>
          </a:xfr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endParaRPr lang="sk-SK" sz="1600" b="1" u="sng" dirty="0" smtClean="0">
              <a:latin typeface="Bahnschrift Condensed" panose="020B0502040204020203" pitchFamily="34" charset="0"/>
            </a:endParaRPr>
          </a:p>
          <a:p>
            <a:r>
              <a:rPr lang="sk-SK" sz="1600" b="1" u="sng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TO :  Mgr. Eva Čakajdová</a:t>
            </a:r>
          </a:p>
          <a:p>
            <a:pPr marL="0" indent="0">
              <a:buNone/>
            </a:pPr>
            <a:r>
              <a:rPr lang="sk-SK" sz="1400" b="1" dirty="0" smtClean="0"/>
              <a:t>         </a:t>
            </a:r>
            <a:r>
              <a:rPr lang="sk-SK" sz="1400" b="1" i="1" dirty="0" smtClean="0">
                <a:hlinkClick r:id="rId4"/>
              </a:rPr>
              <a:t>Eva.Cakajdova@upsvr.gov.sk</a:t>
            </a:r>
            <a:endParaRPr lang="sk-SK" sz="1400" b="1" i="1" dirty="0" smtClean="0"/>
          </a:p>
          <a:p>
            <a:pPr marL="0" indent="0">
              <a:buNone/>
            </a:pPr>
            <a:r>
              <a:rPr lang="sk-SK" sz="1400" b="1" i="1" dirty="0" smtClean="0"/>
              <a:t>         Tel.: + 421 </a:t>
            </a:r>
            <a:r>
              <a:rPr lang="sk-SK" sz="1400" b="1" i="1" dirty="0"/>
              <a:t>38 2440 </a:t>
            </a:r>
            <a:r>
              <a:rPr lang="sk-SK" sz="1400" b="1" i="1" dirty="0" smtClean="0"/>
              <a:t>501</a:t>
            </a:r>
          </a:p>
          <a:p>
            <a:pPr marL="0" indent="0">
              <a:buNone/>
            </a:pPr>
            <a:r>
              <a:rPr lang="sk-SK" sz="1400" b="1" i="1" dirty="0" smtClean="0"/>
              <a:t>         Mobil: + 421</a:t>
            </a:r>
            <a:r>
              <a:rPr lang="sk-SK" sz="1400" b="1" i="1" dirty="0"/>
              <a:t> 918 701 </a:t>
            </a:r>
            <a:r>
              <a:rPr lang="sk-SK" sz="1400" b="1" i="1" dirty="0" smtClean="0"/>
              <a:t>078 </a:t>
            </a:r>
          </a:p>
          <a:p>
            <a:r>
              <a:rPr lang="sk-SK" sz="1600" b="1" dirty="0" smtClean="0"/>
              <a:t> </a:t>
            </a:r>
            <a:r>
              <a:rPr lang="sk-SK" sz="1600" b="1" u="sng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NR, ZM :  PhDr. Juliana Holá</a:t>
            </a:r>
          </a:p>
          <a:p>
            <a:pPr marL="0" indent="0">
              <a:buNone/>
            </a:pPr>
            <a:r>
              <a:rPr lang="sk-SK" sz="1600" b="1" dirty="0"/>
              <a:t> </a:t>
            </a:r>
            <a:r>
              <a:rPr lang="sk-SK" sz="1600" b="1" dirty="0" smtClean="0"/>
              <a:t>       </a:t>
            </a:r>
            <a:r>
              <a:rPr lang="sk-SK" sz="1400" b="1" i="1" dirty="0" smtClean="0">
                <a:hlinkClick r:id="rId5"/>
              </a:rPr>
              <a:t>Juliana.Hola@upsvr.gov.sk</a:t>
            </a:r>
            <a:endParaRPr lang="sk-SK" sz="1400" b="1" i="1" dirty="0" smtClean="0"/>
          </a:p>
          <a:p>
            <a:pPr marL="0" indent="0">
              <a:buNone/>
            </a:pPr>
            <a:r>
              <a:rPr lang="sk-SK" sz="1400" b="1" i="1" dirty="0" smtClean="0"/>
              <a:t>         Tel: + 421 37 2440 556</a:t>
            </a:r>
          </a:p>
          <a:p>
            <a:pPr marL="0" indent="0">
              <a:buNone/>
            </a:pPr>
            <a:r>
              <a:rPr lang="sk-SK" sz="1400" b="1" i="1" dirty="0" smtClean="0"/>
              <a:t>         Mobil: </a:t>
            </a:r>
            <a:r>
              <a:rPr lang="sk-SK" sz="1400" b="1" i="1" dirty="0"/>
              <a:t>: + 421 918 </a:t>
            </a:r>
            <a:r>
              <a:rPr lang="sk-SK" sz="1400" b="1" i="1" dirty="0" smtClean="0"/>
              <a:t> 696 403</a:t>
            </a:r>
          </a:p>
          <a:p>
            <a:r>
              <a:rPr lang="sk-SK" sz="1600" b="1" dirty="0" smtClean="0">
                <a:latin typeface="Bahnschrift Condensed" panose="020B0502040204020203" pitchFamily="34" charset="0"/>
              </a:rPr>
              <a:t> </a:t>
            </a:r>
            <a:r>
              <a:rPr lang="sk-SK" sz="1600" b="1" u="sng" dirty="0" smtClean="0">
                <a:latin typeface="Bahnschrift Condensed" panose="020B0502040204020203" pitchFamily="34" charset="0"/>
              </a:rPr>
              <a:t>NZ, SA:  ?</a:t>
            </a:r>
          </a:p>
          <a:p>
            <a:pPr marL="0" indent="0">
              <a:buNone/>
            </a:pPr>
            <a:r>
              <a:rPr lang="sk-SK" sz="1400" b="1" i="1" dirty="0" smtClean="0"/>
              <a:t>          Tel: + 421  31 2447 505</a:t>
            </a:r>
          </a:p>
          <a:p>
            <a:pPr marL="0" indent="0">
              <a:buNone/>
            </a:pPr>
            <a:r>
              <a:rPr lang="sk-SK" sz="1400" b="1" i="1" dirty="0" smtClean="0"/>
              <a:t>          Mobil</a:t>
            </a:r>
            <a:r>
              <a:rPr lang="sk-SK" sz="1400" b="1" i="1" dirty="0"/>
              <a:t>: + 421 918 345 895 </a:t>
            </a:r>
            <a:endParaRPr lang="sk-SK" sz="1400" b="1" dirty="0" smtClean="0"/>
          </a:p>
          <a:p>
            <a:r>
              <a:rPr lang="sk-SK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sz="1600" b="1" u="sng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LV: PhDr. Mária Skačanová</a:t>
            </a:r>
          </a:p>
          <a:p>
            <a:pPr marL="0" indent="0">
              <a:buNone/>
            </a:pPr>
            <a:r>
              <a:rPr lang="sk-SK" sz="1600" b="1" dirty="0" smtClean="0"/>
              <a:t>         </a:t>
            </a:r>
            <a:r>
              <a:rPr lang="sk-SK" sz="1400" b="1" i="1" dirty="0" smtClean="0">
                <a:hlinkClick r:id="rId6"/>
              </a:rPr>
              <a:t>Maria.Skacanova@upsvr.gov.sk</a:t>
            </a:r>
            <a:endParaRPr lang="sk-SK" sz="1400" b="1" i="1" dirty="0" smtClean="0"/>
          </a:p>
          <a:p>
            <a:pPr marL="0" indent="0">
              <a:buNone/>
            </a:pPr>
            <a:r>
              <a:rPr lang="sk-SK" sz="1400" b="1" i="1" dirty="0" smtClean="0"/>
              <a:t>          Tel</a:t>
            </a:r>
            <a:r>
              <a:rPr lang="sk-SK" sz="1400" b="1" i="1" dirty="0"/>
              <a:t>: + </a:t>
            </a:r>
            <a:r>
              <a:rPr lang="sk-SK" sz="1400" b="1" i="1" dirty="0" smtClean="0"/>
              <a:t>421 36 2440 505</a:t>
            </a:r>
          </a:p>
          <a:p>
            <a:pPr marL="0" indent="0">
              <a:buNone/>
            </a:pPr>
            <a:r>
              <a:rPr lang="sk-SK" sz="1400" b="1" i="1" dirty="0"/>
              <a:t> </a:t>
            </a:r>
            <a:r>
              <a:rPr lang="sk-SK" sz="1400" b="1" i="1" dirty="0" smtClean="0"/>
              <a:t>         Mobil</a:t>
            </a:r>
            <a:r>
              <a:rPr lang="sk-SK" sz="1400" b="1" i="1" dirty="0"/>
              <a:t>: + 421 </a:t>
            </a:r>
            <a:r>
              <a:rPr lang="sk-SK" sz="1400" b="1" i="1" dirty="0" smtClean="0"/>
              <a:t>918 784 159</a:t>
            </a:r>
            <a:endParaRPr lang="sk-SK" sz="1400" b="1" i="1" dirty="0"/>
          </a:p>
          <a:p>
            <a:r>
              <a:rPr lang="sk-SK" sz="16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sk-SK" sz="1600" b="1" u="sng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KN:  Mgr. Darina Ježová</a:t>
            </a:r>
          </a:p>
          <a:p>
            <a:pPr marL="0" indent="0">
              <a:buNone/>
            </a:pPr>
            <a:r>
              <a:rPr lang="sk-SK" sz="1600" b="1" i="1" dirty="0"/>
              <a:t> </a:t>
            </a:r>
            <a:r>
              <a:rPr lang="sk-SK" sz="1600" b="1" i="1" dirty="0" smtClean="0"/>
              <a:t>        </a:t>
            </a:r>
            <a:r>
              <a:rPr lang="sk-SK" sz="1400" b="1" i="1" u="sng" dirty="0" smtClean="0">
                <a:hlinkClick r:id="rId7"/>
              </a:rPr>
              <a:t>Darina.Jezova@upsvr.gov.sk</a:t>
            </a:r>
            <a:endParaRPr lang="sk-SK" sz="1400" b="1" i="1" u="sng" dirty="0" smtClean="0"/>
          </a:p>
          <a:p>
            <a:pPr marL="0" indent="0">
              <a:buNone/>
            </a:pPr>
            <a:r>
              <a:rPr lang="sk-SK" sz="1400" b="1" i="1" dirty="0" smtClean="0"/>
              <a:t>          Tel</a:t>
            </a:r>
            <a:r>
              <a:rPr lang="sk-SK" sz="1400" b="1" i="1" dirty="0"/>
              <a:t>: + 421 </a:t>
            </a:r>
            <a:r>
              <a:rPr lang="sk-SK" sz="1400" b="1" i="1" dirty="0" smtClean="0"/>
              <a:t> 35 2442 610</a:t>
            </a:r>
            <a:endParaRPr lang="sk-SK" sz="1400" b="1" i="1" dirty="0"/>
          </a:p>
          <a:p>
            <a:pPr marL="0" indent="0">
              <a:buNone/>
            </a:pPr>
            <a:r>
              <a:rPr lang="sk-SK" sz="1400" b="1" i="1" dirty="0"/>
              <a:t>          Mobil: + 421 918 </a:t>
            </a:r>
            <a:r>
              <a:rPr lang="sk-SK" sz="1400" b="1" i="1" dirty="0" smtClean="0"/>
              <a:t>425 </a:t>
            </a:r>
            <a:r>
              <a:rPr lang="sk-SK" sz="1400" b="1" i="1" dirty="0"/>
              <a:t>331</a:t>
            </a:r>
          </a:p>
          <a:p>
            <a:pPr marL="0" indent="0">
              <a:buNone/>
            </a:pPr>
            <a:endParaRPr lang="sk-SK" sz="1400" b="1" i="1" u="sng" dirty="0"/>
          </a:p>
          <a:p>
            <a:pPr marL="0" indent="0">
              <a:buNone/>
            </a:pPr>
            <a:endParaRPr lang="sk-SK" sz="1600" b="1" u="sng" dirty="0" smtClean="0"/>
          </a:p>
          <a:p>
            <a:endParaRPr lang="sk-SK" sz="1600" b="1" u="sng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77416" y="6126460"/>
            <a:ext cx="4320480" cy="4708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Tešíme sa na spoluprácu </a:t>
            </a:r>
            <a:endParaRPr lang="sk-SK" sz="3600" b="1" dirty="0">
              <a:solidFill>
                <a:schemeClr val="accent6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5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373616" cy="1008112"/>
          </a:xfrm>
        </p:spPr>
        <p:txBody>
          <a:bodyPr>
            <a:normAutofit fontScale="90000"/>
          </a:bodyPr>
          <a:lstStyle/>
          <a:p>
            <a:r>
              <a:rPr lang="sk-SK" sz="36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sk-SK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sz="36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sk-SK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Hlavný zámer NP </a:t>
            </a:r>
            <a:br>
              <a:rPr lang="sk-SK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</a:br>
            <a:r>
              <a:rPr lang="sk-SK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Spoločne </a:t>
            </a:r>
            <a:r>
              <a:rPr lang="sk-SK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za detstvo bez </a:t>
            </a:r>
            <a:r>
              <a:rPr lang="sk-SK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násilia </a:t>
            </a:r>
            <a:r>
              <a:rPr lang="sk-SK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pre všetky det</a:t>
            </a:r>
            <a:r>
              <a:rPr lang="sk-SK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i</a:t>
            </a:r>
            <a:r>
              <a:rPr lang="sk-SK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sk-SK" sz="4000" dirty="0">
                <a:latin typeface="Bahnschrift Condensed" panose="020B0502040204020203" pitchFamily="34" charset="0"/>
              </a:rPr>
              <a:t/>
            </a:r>
            <a:br>
              <a:rPr lang="sk-SK" sz="4000" dirty="0">
                <a:latin typeface="Bahnschrift Condensed" panose="020B0502040204020203" pitchFamily="34" charset="0"/>
              </a:rPr>
            </a:br>
            <a:r>
              <a:rPr lang="sk-SK" sz="4000" dirty="0" smtClean="0">
                <a:latin typeface="Bahnschrift Condensed" panose="020B0502040204020203" pitchFamily="34" charset="0"/>
              </a:rPr>
              <a:t>                                                             </a:t>
            </a:r>
            <a:r>
              <a:rPr lang="sk-SK" sz="1800" b="1" dirty="0" smtClean="0">
                <a:latin typeface="+mn-lt"/>
                <a:cs typeface="Calibri" panose="020F0502020204030204" pitchFamily="34" charset="0"/>
              </a:rPr>
              <a:t>KÓD </a:t>
            </a:r>
            <a:r>
              <a:rPr lang="sk-SK" sz="1800" b="1" dirty="0">
                <a:latin typeface="+mn-lt"/>
                <a:cs typeface="Calibri" panose="020F0502020204030204" pitchFamily="34" charset="0"/>
              </a:rPr>
              <a:t>PROJEKTU: </a:t>
            </a:r>
            <a:r>
              <a:rPr lang="sk-SK" sz="1800" b="1" dirty="0">
                <a:latin typeface="+mn-lt"/>
              </a:rPr>
              <a:t>401405DWJ2</a:t>
            </a:r>
            <a:r>
              <a:rPr lang="sk-SK" sz="3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sk-SK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sk-SK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352928" cy="4248472"/>
          </a:xfr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Udržiavať  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a rozvíjať multidisciplinárnu spoluprácu subjektov participujúcich v oblasti ochrany detí </a:t>
            </a: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pred  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násilím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sk-SK" b="1" dirty="0">
                <a:solidFill>
                  <a:schemeClr val="bg2">
                    <a:lumMod val="25000"/>
                  </a:schemeClr>
                </a:solidFill>
              </a:rPr>
            </a:br>
            <a:endParaRPr lang="sk-SK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algn="just"/>
            <a:endParaRPr lang="sk-SK" sz="2600" b="1" dirty="0">
              <a:solidFill>
                <a:srgbClr val="FF6600"/>
              </a:solidFill>
              <a:cs typeface="Times New Roman" panose="02020603050405020304" pitchFamily="18" charset="0"/>
            </a:endParaRPr>
          </a:p>
          <a:p>
            <a:pPr algn="just"/>
            <a:endParaRPr lang="sk-SK" b="1" dirty="0" smtClean="0"/>
          </a:p>
          <a:p>
            <a:pPr algn="just"/>
            <a:endParaRPr lang="sk-S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24" y="3789040"/>
            <a:ext cx="385556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4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251520" y="620688"/>
            <a:ext cx="8496944" cy="5956668"/>
          </a:xfr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sk-SK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sz="5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</a:t>
            </a:r>
            <a:r>
              <a:rPr lang="sk-SK" sz="7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VÝZVA:  </a:t>
            </a:r>
            <a:r>
              <a:rPr lang="sk-SK" sz="70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Zlepšenie </a:t>
            </a:r>
            <a:r>
              <a:rPr lang="sk-SK" sz="7000" b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a zefektívnenie </a:t>
            </a:r>
          </a:p>
          <a:p>
            <a:pPr marL="0" indent="0">
              <a:buNone/>
            </a:pPr>
            <a:r>
              <a:rPr lang="sk-SK" sz="70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               systému </a:t>
            </a:r>
            <a:r>
              <a:rPr lang="sk-SK" sz="7000" b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nahlasovania násilia na deťoch</a:t>
            </a:r>
          </a:p>
          <a:p>
            <a:endParaRPr lang="sk-SK" b="1" dirty="0" smtClean="0">
              <a:latin typeface="Bahnschrift SemiCondensed" panose="020B0502040204020203" pitchFamily="34" charset="0"/>
              <a:cs typeface="Times New Roman" panose="02020603050405020304" pitchFamily="18" charset="0"/>
            </a:endParaRPr>
          </a:p>
          <a:p>
            <a:endParaRPr lang="sk-SK" b="1" dirty="0">
              <a:latin typeface="Bahnschrift SemiCondensed" panose="020B0502040204020203" pitchFamily="34" charset="0"/>
              <a:cs typeface="Times New Roman" panose="02020603050405020304" pitchFamily="18" charset="0"/>
            </a:endParaRPr>
          </a:p>
          <a:p>
            <a:r>
              <a:rPr lang="sk-SK" sz="6000" b="1" dirty="0" smtClean="0">
                <a:latin typeface="Bahnschrift SemiCondensed" panose="020B0502040204020203" pitchFamily="34" charset="0"/>
                <a:cs typeface="Times New Roman" panose="02020603050405020304" pitchFamily="18" charset="0"/>
              </a:rPr>
              <a:t>Vytvorenie </a:t>
            </a:r>
            <a:r>
              <a:rPr lang="sk-SK" sz="6000" b="1" dirty="0">
                <a:latin typeface="Bahnschrift SemiCondensed" panose="020B0502040204020203" pitchFamily="34" charset="0"/>
                <a:cs typeface="Times New Roman" panose="02020603050405020304" pitchFamily="18" charset="0"/>
              </a:rPr>
              <a:t>kontaktných bodov pre deti </a:t>
            </a:r>
            <a:r>
              <a:rPr lang="sk-SK" sz="6000" b="1" dirty="0" smtClean="0">
                <a:latin typeface="Bahnschrift SemiCondensed" panose="020B0502040204020203" pitchFamily="34" charset="0"/>
                <a:cs typeface="Times New Roman" panose="02020603050405020304" pitchFamily="18" charset="0"/>
              </a:rPr>
              <a:t>na </a:t>
            </a:r>
            <a:r>
              <a:rPr lang="sk-SK" sz="6000" b="1" dirty="0">
                <a:latin typeface="Bahnschrift SemiCondensed" panose="020B0502040204020203" pitchFamily="34" charset="0"/>
                <a:cs typeface="Times New Roman" panose="02020603050405020304" pitchFamily="18" charset="0"/>
              </a:rPr>
              <a:t>nahlasovanie násilia </a:t>
            </a:r>
            <a:r>
              <a:rPr lang="sk-SK" sz="6000" b="1" dirty="0" smtClean="0">
                <a:latin typeface="Bahnschrift SemiCondensed" panose="020B0502040204020203" pitchFamily="34" charset="0"/>
                <a:cs typeface="Times New Roman" panose="02020603050405020304" pitchFamily="18" charset="0"/>
              </a:rPr>
              <a:t>spôsobom prijateľným </a:t>
            </a:r>
            <a:r>
              <a:rPr lang="sk-SK" sz="6000" b="1" dirty="0">
                <a:latin typeface="Bahnschrift SemiCondensed" panose="020B0502040204020203" pitchFamily="34" charset="0"/>
                <a:cs typeface="Times New Roman" panose="02020603050405020304" pitchFamily="18" charset="0"/>
              </a:rPr>
              <a:t>deťom – MPSVR SR a </a:t>
            </a:r>
            <a:r>
              <a:rPr lang="sk-SK" sz="6000" b="1" dirty="0" smtClean="0">
                <a:latin typeface="Bahnschrift SemiCondensed" panose="020B0502040204020203" pitchFamily="34" charset="0"/>
                <a:cs typeface="Times New Roman" panose="02020603050405020304" pitchFamily="18" charset="0"/>
              </a:rPr>
              <a:t>NKS</a:t>
            </a:r>
          </a:p>
          <a:p>
            <a:r>
              <a:rPr lang="sk-SK" sz="6000" b="1" dirty="0" smtClean="0">
                <a:latin typeface="Bahnschrift SemiCondensed" panose="020B0502040204020203" pitchFamily="34" charset="0"/>
                <a:cs typeface="Times New Roman" panose="02020603050405020304" pitchFamily="18" charset="0"/>
              </a:rPr>
              <a:t>Optimalizácia </a:t>
            </a:r>
            <a:r>
              <a:rPr lang="sk-SK" sz="6000" b="1" dirty="0">
                <a:latin typeface="Bahnschrift SemiCondensed" panose="020B0502040204020203" pitchFamily="34" charset="0"/>
                <a:cs typeface="Times New Roman" panose="02020603050405020304" pitchFamily="18" charset="0"/>
              </a:rPr>
              <a:t>a zlepšenie postupov Policajného zboru pri nahlasovaní násilia deťmi – </a:t>
            </a:r>
            <a:r>
              <a:rPr lang="sk-SK" sz="6000" b="1" dirty="0" smtClean="0">
                <a:latin typeface="Bahnschrift SemiCondensed" panose="020B0502040204020203" pitchFamily="34" charset="0"/>
                <a:cs typeface="Times New Roman" panose="02020603050405020304" pitchFamily="18" charset="0"/>
              </a:rPr>
              <a:t>    MV SR</a:t>
            </a:r>
            <a:endParaRPr lang="sk-SK" sz="6000" b="1" dirty="0">
              <a:latin typeface="Bahnschrift SemiCondensed" panose="020B0502040204020203" pitchFamily="34" charset="0"/>
              <a:cs typeface="Times New Roman" panose="02020603050405020304" pitchFamily="18" charset="0"/>
            </a:endParaRPr>
          </a:p>
          <a:p>
            <a:r>
              <a:rPr lang="sk-SK" sz="6000" b="1" dirty="0" smtClean="0">
                <a:latin typeface="Bahnschrift SemiCondensed" panose="020B0502040204020203" pitchFamily="34" charset="0"/>
                <a:cs typeface="Times New Roman" panose="02020603050405020304" pitchFamily="18" charset="0"/>
              </a:rPr>
              <a:t>Príprava odbornej verejnosti na prijatie oznámenia o násilí zo strany dieťaťa</a:t>
            </a:r>
          </a:p>
          <a:p>
            <a:endParaRPr lang="sk-SK" sz="4400" b="1" dirty="0">
              <a:latin typeface="Bahnschrift SemiCondensed" panose="020B0502040204020203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4500" b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Akčný plán na roky 2023 -2026 </a:t>
            </a:r>
            <a:endParaRPr lang="sk-SK" sz="4500" b="1" dirty="0" smtClean="0">
              <a:solidFill>
                <a:schemeClr val="accent6">
                  <a:lumMod val="50000"/>
                </a:schemeClr>
              </a:solidFill>
              <a:latin typeface="Bahnschrift SemiCondensed" panose="020B0502040204020203" pitchFamily="34" charset="0"/>
            </a:endParaRPr>
          </a:p>
          <a:p>
            <a:pPr marL="0" indent="0" algn="ctr">
              <a:buNone/>
            </a:pPr>
            <a:r>
              <a:rPr lang="sk-SK" sz="45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 </a:t>
            </a:r>
            <a:r>
              <a:rPr lang="sk-SK" sz="4500" b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k Národnej stratégii na ochranu detí pred násilím </a:t>
            </a:r>
            <a:endParaRPr lang="sk-SK" sz="4500" b="1" dirty="0" smtClean="0">
              <a:solidFill>
                <a:schemeClr val="accent6">
                  <a:lumMod val="50000"/>
                </a:schemeClr>
              </a:solidFill>
              <a:latin typeface="Bahnschrift SemiCondensed" panose="020B0502040204020203" pitchFamily="34" charset="0"/>
            </a:endParaRPr>
          </a:p>
          <a:p>
            <a:pPr marL="0" indent="0" algn="ctr">
              <a:buNone/>
            </a:pPr>
            <a:r>
              <a:rPr lang="sk-SK" sz="45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 </a:t>
            </a:r>
            <a:r>
              <a:rPr lang="sk-SK" sz="4500" b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Detstvo bez násilia pre všetky deti </a:t>
            </a:r>
          </a:p>
          <a:p>
            <a:pPr marL="0" indent="0" algn="ctr">
              <a:buNone/>
            </a:pPr>
            <a:r>
              <a:rPr lang="sk-SK" sz="4500" b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prijatej Uznesením vlády SR č. 594 z 13. novembra 2023</a:t>
            </a:r>
          </a:p>
          <a:p>
            <a:pPr marL="0" indent="0" algn="ctr">
              <a:buNone/>
            </a:pPr>
            <a:r>
              <a:rPr lang="sk-SK" sz="4500" b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(</a:t>
            </a:r>
            <a:r>
              <a:rPr lang="sk-SK" sz="4500" b="1" dirty="0" err="1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MŠVVaM</a:t>
            </a:r>
            <a:r>
              <a:rPr lang="sk-SK" sz="4500" b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SR, MCRŠ SR, MPSVR SR, MV SR, MZ SR a GP SR)</a:t>
            </a:r>
            <a:endParaRPr lang="en-US" sz="4500" b="1" dirty="0">
              <a:solidFill>
                <a:schemeClr val="accent6">
                  <a:lumMod val="50000"/>
                </a:schemeClr>
              </a:solidFill>
              <a:latin typeface="Bahnschrift SemiCondensed" panose="020B0502040204020203" pitchFamily="34" charset="0"/>
              <a:cs typeface="Times New Roman" panose="02020603050405020304" pitchFamily="18" charset="0"/>
            </a:endParaRPr>
          </a:p>
          <a:p>
            <a:endParaRPr lang="sk-SK" sz="4500" b="1" dirty="0" smtClean="0">
              <a:solidFill>
                <a:schemeClr val="accent6">
                  <a:lumMod val="50000"/>
                </a:schemeClr>
              </a:solidFill>
              <a:latin typeface="Bahnschrift SemiCondensed" panose="020B0502040204020203" pitchFamily="34" charset="0"/>
              <a:cs typeface="Times New Roman" panose="02020603050405020304" pitchFamily="18" charset="0"/>
            </a:endParaRPr>
          </a:p>
          <a:p>
            <a:endParaRPr lang="sk-SK" sz="3800" b="1" dirty="0" smtClean="0">
              <a:solidFill>
                <a:schemeClr val="accent2">
                  <a:lumMod val="75000"/>
                </a:schemeClr>
              </a:solidFill>
              <a:latin typeface="Bahnschrift SemiCondensed" panose="020B0502040204020203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3800" b="1" dirty="0" smtClean="0">
                <a:solidFill>
                  <a:schemeClr val="accent2">
                    <a:lumMod val="75000"/>
                  </a:schemeClr>
                </a:solidFill>
                <a:latin typeface="Bahnschrift SemiCondensed" panose="020B0502040204020203" pitchFamily="34" charset="0"/>
                <a:cs typeface="Times New Roman" panose="02020603050405020304" pitchFamily="18" charset="0"/>
              </a:rPr>
              <a:t/>
            </a:r>
            <a:br>
              <a:rPr lang="sk-SK" sz="3800" b="1" dirty="0" smtClean="0">
                <a:solidFill>
                  <a:schemeClr val="accent2">
                    <a:lumMod val="75000"/>
                  </a:schemeClr>
                </a:solidFill>
                <a:latin typeface="Bahnschrift SemiCondensed" panose="020B0502040204020203" pitchFamily="34" charset="0"/>
                <a:cs typeface="Times New Roman" panose="02020603050405020304" pitchFamily="18" charset="0"/>
              </a:rPr>
            </a:br>
            <a:endParaRPr lang="en-US" sz="3800" b="1" dirty="0">
              <a:solidFill>
                <a:schemeClr val="accent2">
                  <a:lumMod val="75000"/>
                </a:schemeClr>
              </a:solidFill>
              <a:latin typeface="Bahnschrift SemiCondense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50" y="3717032"/>
            <a:ext cx="1679307" cy="12961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97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anose="020B0502040204020203" pitchFamily="34" charset="0"/>
              </a:rPr>
              <a:t>      </a:t>
            </a:r>
            <a:r>
              <a:rPr lang="sk-SK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Výsledky prieskumu za SR </a:t>
            </a:r>
            <a:endParaRPr lang="sk-SK" b="1" dirty="0">
              <a:solidFill>
                <a:schemeClr val="tx1">
                  <a:lumMod val="75000"/>
                  <a:lumOff val="2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sk-SK" sz="2400" b="1" dirty="0" smtClean="0">
                <a:latin typeface="Bahnschrift Condensed" panose="020B0502040204020203" pitchFamily="34" charset="0"/>
              </a:rPr>
              <a:t>celkový </a:t>
            </a:r>
            <a:r>
              <a:rPr lang="sk-SK" sz="2400" b="1" dirty="0">
                <a:latin typeface="Bahnschrift Condensed" panose="020B0502040204020203" pitchFamily="34" charset="0"/>
              </a:rPr>
              <a:t>počet získaných </a:t>
            </a:r>
            <a:r>
              <a:rPr lang="sk-SK" sz="2400" b="1" dirty="0" smtClean="0">
                <a:latin typeface="Bahnschrift Condensed" panose="020B0502040204020203" pitchFamily="34" charset="0"/>
              </a:rPr>
              <a:t> 2377, návratnosť </a:t>
            </a:r>
            <a:r>
              <a:rPr lang="sk-SK" sz="24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32 % </a:t>
            </a:r>
          </a:p>
          <a:p>
            <a:r>
              <a:rPr lang="sk-SK" sz="2400" b="1" dirty="0" smtClean="0">
                <a:latin typeface="Bahnschrift Condensed" panose="020B0502040204020203" pitchFamily="34" charset="0"/>
              </a:rPr>
              <a:t>žiadosť </a:t>
            </a:r>
            <a:r>
              <a:rPr lang="sk-SK" sz="2400" b="1" dirty="0">
                <a:latin typeface="Bahnschrift Condensed" panose="020B0502040204020203" pitchFamily="34" charset="0"/>
              </a:rPr>
              <a:t>dieťaťa o pomoc vie prijať</a:t>
            </a:r>
            <a:r>
              <a:rPr lang="sk-SK" sz="2400" b="1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sk-SK" sz="24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 95 % </a:t>
            </a:r>
            <a:endParaRPr lang="sk-SK" sz="2400" b="1" dirty="0">
              <a:latin typeface="Bahnschrift Condensed" panose="020B0502040204020203" pitchFamily="34" charset="0"/>
            </a:endParaRPr>
          </a:p>
          <a:p>
            <a:r>
              <a:rPr lang="sk-SK" sz="2400" b="1" dirty="0" smtClean="0">
                <a:latin typeface="Bahnschrift Condensed" panose="020B0502040204020203" pitchFamily="34" charset="0"/>
              </a:rPr>
              <a:t>osobne  </a:t>
            </a:r>
            <a:r>
              <a:rPr lang="sk-SK" sz="24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97 % </a:t>
            </a:r>
            <a:r>
              <a:rPr lang="sk-SK" sz="2400" b="1" dirty="0" smtClean="0">
                <a:latin typeface="Bahnschrift Condensed" panose="020B0502040204020203" pitchFamily="34" charset="0"/>
              </a:rPr>
              <a:t>a </a:t>
            </a:r>
            <a:r>
              <a:rPr lang="sk-SK" sz="2400" b="1" dirty="0">
                <a:latin typeface="Bahnschrift Condensed" panose="020B0502040204020203" pitchFamily="34" charset="0"/>
              </a:rPr>
              <a:t>tiež telefonicky </a:t>
            </a:r>
            <a:r>
              <a:rPr lang="sk-SK" sz="24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82 % </a:t>
            </a:r>
            <a:r>
              <a:rPr lang="sk-SK" sz="2400" b="1" dirty="0" smtClean="0">
                <a:latin typeface="Bahnschrift Condensed" panose="020B0502040204020203" pitchFamily="34" charset="0"/>
              </a:rPr>
              <a:t>a </a:t>
            </a:r>
            <a:r>
              <a:rPr lang="sk-SK" sz="2400" b="1" dirty="0">
                <a:latin typeface="Bahnschrift Condensed" panose="020B0502040204020203" pitchFamily="34" charset="0"/>
              </a:rPr>
              <a:t>elektronicky  </a:t>
            </a:r>
            <a:r>
              <a:rPr lang="sk-SK" sz="24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81 %</a:t>
            </a:r>
          </a:p>
          <a:p>
            <a:pPr>
              <a:buFontTx/>
              <a:buChar char="-"/>
            </a:pPr>
            <a:r>
              <a:rPr lang="sk-SK" sz="2400" b="1" dirty="0" smtClean="0">
                <a:latin typeface="Bahnschrift Condensed" panose="020B0502040204020203" pitchFamily="34" charset="0"/>
              </a:rPr>
              <a:t> prostredníctvom </a:t>
            </a:r>
            <a:r>
              <a:rPr lang="sk-SK" sz="2400" b="1" dirty="0">
                <a:latin typeface="Bahnschrift Condensed" panose="020B0502040204020203" pitchFamily="34" charset="0"/>
              </a:rPr>
              <a:t>schránky </a:t>
            </a:r>
            <a:r>
              <a:rPr lang="sk-SK" sz="2400" b="1" dirty="0" smtClean="0">
                <a:latin typeface="Bahnschrift Condensed" panose="020B0502040204020203" pitchFamily="34" charset="0"/>
              </a:rPr>
              <a:t>dôvery  </a:t>
            </a:r>
            <a:r>
              <a:rPr lang="sk-SK" sz="24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29 % </a:t>
            </a:r>
          </a:p>
          <a:p>
            <a:pPr>
              <a:buFontTx/>
              <a:buChar char="-"/>
            </a:pPr>
            <a:r>
              <a:rPr lang="sk-SK" sz="2400" b="1" dirty="0" smtClean="0">
                <a:latin typeface="Bahnschrift Condensed" panose="020B0502040204020203" pitchFamily="34" charset="0"/>
              </a:rPr>
              <a:t>v </a:t>
            </a:r>
            <a:r>
              <a:rPr lang="sk-SK" sz="2400" b="1" dirty="0">
                <a:latin typeface="Bahnschrift Condensed" panose="020B0502040204020203" pitchFamily="34" charset="0"/>
              </a:rPr>
              <a:t>akomkoľvek čase </a:t>
            </a:r>
            <a:r>
              <a:rPr lang="sk-SK" sz="2400" b="1" dirty="0" smtClean="0">
                <a:latin typeface="Bahnschrift Condensed" panose="020B0502040204020203" pitchFamily="34" charset="0"/>
              </a:rPr>
              <a:t> </a:t>
            </a:r>
            <a:r>
              <a:rPr lang="sk-SK" sz="24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77% </a:t>
            </a:r>
          </a:p>
          <a:p>
            <a:pPr>
              <a:buFontTx/>
              <a:buChar char="-"/>
            </a:pPr>
            <a:r>
              <a:rPr lang="sk-SK" sz="2400" b="1" dirty="0" smtClean="0">
                <a:latin typeface="Bahnschrift Condensed" panose="020B0502040204020203" pitchFamily="34" charset="0"/>
              </a:rPr>
              <a:t>aj </a:t>
            </a:r>
            <a:r>
              <a:rPr lang="sk-SK" sz="2400" b="1" dirty="0">
                <a:latin typeface="Bahnschrift Condensed" panose="020B0502040204020203" pitchFamily="34" charset="0"/>
              </a:rPr>
              <a:t>na základe anonymného podnetu dieťaťa </a:t>
            </a:r>
            <a:r>
              <a:rPr lang="sk-SK" sz="24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69 %</a:t>
            </a:r>
            <a:endParaRPr lang="sk-SK" sz="2400" b="1" dirty="0">
              <a:latin typeface="Bahnschrift Condensed" panose="020B0502040204020203" pitchFamily="34" charset="0"/>
            </a:endParaRPr>
          </a:p>
        </p:txBody>
      </p:sp>
      <p:pic>
        <p:nvPicPr>
          <p:cNvPr id="6" name="Obrázo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1990"/>
            <a:ext cx="2017782" cy="1015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781" y="4509120"/>
            <a:ext cx="4538437" cy="138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066130"/>
          </a:xfrm>
        </p:spPr>
        <p:txBody>
          <a:bodyPr/>
          <a:lstStyle/>
          <a:p>
            <a:pPr algn="l"/>
            <a:r>
              <a:rPr lang="sk-SK" b="1" dirty="0" smtClean="0">
                <a:latin typeface="Bahnschrift SemiBold Condensed" panose="020B0502040204020203" pitchFamily="34" charset="0"/>
              </a:rPr>
              <a:t>       </a:t>
            </a:r>
            <a:r>
              <a:rPr lang="sk-SK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Výsledky </a:t>
            </a:r>
            <a: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prieskumu za SR </a:t>
            </a:r>
            <a:endParaRPr lang="sk-SK" dirty="0">
              <a:solidFill>
                <a:schemeClr val="tx1">
                  <a:lumMod val="75000"/>
                  <a:lumOff val="2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N</a:t>
            </a:r>
            <a:r>
              <a:rPr lang="sk-SK" sz="2400" b="1" dirty="0" smtClean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ajvýraznejšie </a:t>
            </a:r>
            <a:r>
              <a:rPr lang="sk-SK" sz="2400" b="1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bariéry </a:t>
            </a:r>
            <a:endParaRPr lang="sk-SK" sz="2400" b="1" dirty="0" smtClean="0">
              <a:solidFill>
                <a:schemeClr val="accent6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  <a:p>
            <a:r>
              <a:rPr lang="sk-SK" sz="2400" b="1" dirty="0" smtClean="0">
                <a:latin typeface="Bahnschrift Condensed" panose="020B0502040204020203" pitchFamily="34" charset="0"/>
              </a:rPr>
              <a:t>obmedzujúce </a:t>
            </a:r>
            <a:r>
              <a:rPr lang="sk-SK" sz="2400" b="1" dirty="0">
                <a:latin typeface="Bahnschrift Condensed" panose="020B0502040204020203" pitchFamily="34" charset="0"/>
              </a:rPr>
              <a:t>úradné hodiny </a:t>
            </a:r>
            <a:r>
              <a:rPr lang="sk-SK" sz="24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36 % </a:t>
            </a:r>
          </a:p>
          <a:p>
            <a:r>
              <a:rPr lang="sk-SK" sz="2400" b="1" dirty="0" smtClean="0">
                <a:latin typeface="Bahnschrift Condensed" panose="020B0502040204020203" pitchFamily="34" charset="0"/>
              </a:rPr>
              <a:t>nedostatok </a:t>
            </a:r>
            <a:r>
              <a:rPr lang="sk-SK" sz="2400" b="1" dirty="0">
                <a:latin typeface="Bahnschrift Condensed" panose="020B0502040204020203" pitchFamily="34" charset="0"/>
              </a:rPr>
              <a:t>personálu vyškoleného na prijímanie žiadostí od dieťaťa </a:t>
            </a:r>
            <a:r>
              <a:rPr lang="sk-SK" sz="24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34 % </a:t>
            </a:r>
            <a:endParaRPr lang="sk-SK" sz="2400" b="1" dirty="0">
              <a:solidFill>
                <a:schemeClr val="accent6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sk-SK" sz="2400" b="1" dirty="0" smtClean="0">
                <a:latin typeface="Bahnschrift Condensed" panose="020B0502040204020203" pitchFamily="34" charset="0"/>
              </a:rPr>
              <a:t>budova neprehľadná </a:t>
            </a:r>
            <a:r>
              <a:rPr lang="sk-SK" sz="2400" b="1" dirty="0">
                <a:latin typeface="Bahnschrift Condensed" panose="020B0502040204020203" pitchFamily="34" charset="0"/>
              </a:rPr>
              <a:t>pre dieťa </a:t>
            </a:r>
            <a:r>
              <a:rPr lang="sk-SK" sz="2400" b="1" dirty="0" smtClean="0">
                <a:latin typeface="Bahnschrift Condensed" panose="020B0502040204020203" pitchFamily="34" charset="0"/>
              </a:rPr>
              <a:t> </a:t>
            </a:r>
            <a:r>
              <a:rPr lang="sk-SK" sz="24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15 % </a:t>
            </a:r>
            <a:r>
              <a:rPr lang="sk-SK" sz="2400" b="1" dirty="0" smtClean="0">
                <a:latin typeface="Bahnschrift Condensed" panose="020B0502040204020203" pitchFamily="34" charset="0"/>
              </a:rPr>
              <a:t>, chýbajúca vrátnica  </a:t>
            </a:r>
            <a:r>
              <a:rPr lang="sk-SK" sz="24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14 % </a:t>
            </a:r>
          </a:p>
          <a:p>
            <a:r>
              <a:rPr lang="sk-SK" sz="24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8 % </a:t>
            </a:r>
            <a:r>
              <a:rPr lang="sk-SK" sz="2400" b="1" dirty="0" smtClean="0">
                <a:latin typeface="Bahnschrift Condensed" panose="020B0502040204020203" pitchFamily="34" charset="0"/>
              </a:rPr>
              <a:t>subjektov </a:t>
            </a:r>
            <a:r>
              <a:rPr lang="sk-SK" sz="2400" b="1" dirty="0">
                <a:latin typeface="Bahnschrift Condensed" panose="020B0502040204020203" pitchFamily="34" charset="0"/>
              </a:rPr>
              <a:t>udáva, že proces nahlasovania násilia samotným dieťaťom je z ich pohľadu úplne bez </a:t>
            </a:r>
            <a:r>
              <a:rPr lang="sk-SK" sz="2400" b="1" dirty="0" smtClean="0">
                <a:latin typeface="Bahnschrift Condensed" panose="020B0502040204020203" pitchFamily="34" charset="0"/>
              </a:rPr>
              <a:t>prekážok</a:t>
            </a:r>
          </a:p>
          <a:p>
            <a:r>
              <a:rPr lang="sk-SK" sz="2400" b="1" dirty="0">
                <a:latin typeface="Bahnschrift Condensed" panose="020B0502040204020203" pitchFamily="34" charset="0"/>
              </a:rPr>
              <a:t>s</a:t>
            </a:r>
            <a:r>
              <a:rPr lang="sk-SK" sz="2400" b="1" dirty="0" smtClean="0">
                <a:latin typeface="Bahnschrift Condensed" panose="020B0502040204020203" pitchFamily="34" charset="0"/>
              </a:rPr>
              <a:t>trach a ostych dieťaťa </a:t>
            </a:r>
            <a:r>
              <a:rPr lang="sk-SK" sz="24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2 %</a:t>
            </a:r>
            <a:endParaRPr lang="sk-SK" sz="2400" b="1" dirty="0" smtClean="0">
              <a:latin typeface="Bahnschrift Condensed" panose="020B0502040204020203" pitchFamily="34" charset="0"/>
            </a:endParaRPr>
          </a:p>
          <a:p>
            <a:endParaRPr lang="sk-SK" b="1" dirty="0">
              <a:latin typeface="Bahnschrift SemiBold Condensed" panose="020B0502040204020203" pitchFamily="34" charset="0"/>
            </a:endParaRPr>
          </a:p>
          <a:p>
            <a:endParaRPr lang="sk-SK" dirty="0">
              <a:latin typeface="Bahnschrift SemiBold Condensed" panose="020B0502040204020203" pitchFamily="34" charset="0"/>
            </a:endParaRPr>
          </a:p>
        </p:txBody>
      </p:sp>
      <p:pic>
        <p:nvPicPr>
          <p:cNvPr id="4" name="Obrázo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9136"/>
            <a:ext cx="2017782" cy="1015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581128"/>
            <a:ext cx="4434005" cy="134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sk-SK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Nahlasovanie </a:t>
            </a:r>
            <a:r>
              <a:rPr lang="sk-SK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násilia na deťoch </a:t>
            </a:r>
            <a:r>
              <a:rPr lang="sk-SK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sk-SK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</a:br>
            <a:r>
              <a:rPr lang="sk-SK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samotnými </a:t>
            </a:r>
            <a:r>
              <a:rPr lang="sk-SK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deťmi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1726247"/>
            <a:ext cx="8355347" cy="4730610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 smtClean="0">
                <a:latin typeface="Bahnschrift Condensed" panose="020B0502040204020203" pitchFamily="34" charset="0"/>
              </a:rPr>
              <a:t>    ŠKOLA: </a:t>
            </a:r>
          </a:p>
          <a:p>
            <a:r>
              <a:rPr lang="sk-SK" sz="2400" dirty="0">
                <a:latin typeface="Bahnschrift Condensed" panose="020B0502040204020203" pitchFamily="34" charset="0"/>
              </a:rPr>
              <a:t>k</a:t>
            </a:r>
            <a:r>
              <a:rPr lang="sk-SK" sz="2400" dirty="0" smtClean="0">
                <a:latin typeface="Bahnschrift Condensed" panose="020B0502040204020203" pitchFamily="34" charset="0"/>
              </a:rPr>
              <a:t>ľúčový parter/ </a:t>
            </a:r>
            <a:r>
              <a:rPr lang="sk-SK" sz="2400" dirty="0">
                <a:latin typeface="Bahnschrift Condensed" panose="020B0502040204020203" pitchFamily="34" charset="0"/>
              </a:rPr>
              <a:t>prostredie pre včasné odhalenie násilia páchaného na </a:t>
            </a:r>
            <a:r>
              <a:rPr lang="sk-SK" sz="2400" dirty="0" smtClean="0">
                <a:latin typeface="Bahnschrift Condensed" panose="020B0502040204020203" pitchFamily="34" charset="0"/>
              </a:rPr>
              <a:t>deťoch</a:t>
            </a:r>
          </a:p>
          <a:p>
            <a:r>
              <a:rPr lang="sk-SK" sz="2400" dirty="0" smtClean="0">
                <a:latin typeface="Bahnschrift Condensed" panose="020B0502040204020203" pitchFamily="34" charset="0"/>
              </a:rPr>
              <a:t>každodenný </a:t>
            </a:r>
            <a:r>
              <a:rPr lang="sk-SK" sz="2400" dirty="0">
                <a:latin typeface="Bahnschrift Condensed" panose="020B0502040204020203" pitchFamily="34" charset="0"/>
              </a:rPr>
              <a:t>kontakt </a:t>
            </a:r>
            <a:r>
              <a:rPr lang="sk-SK" sz="2400" dirty="0" smtClean="0">
                <a:latin typeface="Bahnschrift Condensed" panose="020B0502040204020203" pitchFamily="34" charset="0"/>
              </a:rPr>
              <a:t>s </a:t>
            </a:r>
            <a:r>
              <a:rPr lang="sk-SK" sz="2400" dirty="0">
                <a:latin typeface="Bahnschrift Condensed" panose="020B0502040204020203" pitchFamily="34" charset="0"/>
              </a:rPr>
              <a:t>deťmi </a:t>
            </a:r>
            <a:r>
              <a:rPr lang="sk-SK" sz="2400" dirty="0" smtClean="0">
                <a:latin typeface="Bahnschrift Condensed" panose="020B0502040204020203" pitchFamily="34" charset="0"/>
              </a:rPr>
              <a:t>predstavuje jedinečnú </a:t>
            </a:r>
            <a:r>
              <a:rPr lang="sk-SK" sz="2400" dirty="0">
                <a:latin typeface="Bahnschrift Condensed" panose="020B0502040204020203" pitchFamily="34" charset="0"/>
              </a:rPr>
              <a:t>pozíciu pri identifikácii varovných </a:t>
            </a:r>
            <a:r>
              <a:rPr lang="sk-SK" sz="2400" dirty="0" smtClean="0">
                <a:latin typeface="Bahnschrift Condensed" panose="020B0502040204020203" pitchFamily="34" charset="0"/>
              </a:rPr>
              <a:t>signálov</a:t>
            </a:r>
          </a:p>
          <a:p>
            <a:r>
              <a:rPr lang="sk-SK" sz="2400" dirty="0">
                <a:latin typeface="Bahnschrift Condensed" panose="020B0502040204020203" pitchFamily="34" charset="0"/>
              </a:rPr>
              <a:t>z</a:t>
            </a:r>
            <a:r>
              <a:rPr lang="sk-SK" sz="2400" dirty="0" smtClean="0">
                <a:latin typeface="Bahnschrift Condensed" panose="020B0502040204020203" pitchFamily="34" charset="0"/>
              </a:rPr>
              <a:t>áchyt zmeny </a:t>
            </a:r>
            <a:r>
              <a:rPr lang="sk-SK" sz="2400" dirty="0">
                <a:latin typeface="Bahnschrift Condensed" panose="020B0502040204020203" pitchFamily="34" charset="0"/>
              </a:rPr>
              <a:t>v správaní, výkone, sociálnych vzťahoch či emocionálnom </a:t>
            </a:r>
            <a:r>
              <a:rPr lang="sk-SK" sz="2400" dirty="0" smtClean="0">
                <a:latin typeface="Bahnschrift Condensed" panose="020B0502040204020203" pitchFamily="34" charset="0"/>
              </a:rPr>
              <a:t>prežívaní</a:t>
            </a:r>
          </a:p>
          <a:p>
            <a:r>
              <a:rPr lang="sk-SK" sz="2400" b="1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m</a:t>
            </a:r>
            <a:r>
              <a:rPr lang="sk-SK" sz="24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ožnosti posilňovania detí k zdieľaniu </a:t>
            </a:r>
          </a:p>
          <a:p>
            <a:pPr marL="0" indent="0">
              <a:buNone/>
            </a:pPr>
            <a:r>
              <a:rPr lang="sk-SK" sz="2400" b="1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sk-SK" sz="24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    svojej ohrozujúcej skúsenosti</a:t>
            </a:r>
          </a:p>
          <a:p>
            <a:pPr marL="0" indent="0">
              <a:buNone/>
            </a:pPr>
            <a:endParaRPr lang="sk-SK" sz="2400" dirty="0" smtClean="0">
              <a:latin typeface="Bahnschrift Condensed" panose="020B0502040204020203" pitchFamily="34" charset="0"/>
            </a:endParaRPr>
          </a:p>
          <a:p>
            <a:endParaRPr lang="sk-SK" sz="2400" b="1" dirty="0" smtClean="0">
              <a:latin typeface="Bahnschrift Condensed" panose="020B0502040204020203" pitchFamily="34" charset="0"/>
            </a:endParaRPr>
          </a:p>
          <a:p>
            <a:endParaRPr lang="sk-SK" sz="2400" b="1" dirty="0" smtClean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sk-SK" sz="2400" b="1" dirty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sk-SK" sz="2400" b="1" dirty="0" smtClean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sk-SK" dirty="0">
              <a:latin typeface="Bahnschrift Condensed" panose="020B0502040204020203" pitchFamily="34" charset="0"/>
            </a:endParaRPr>
          </a:p>
        </p:txBody>
      </p:sp>
      <p:pic>
        <p:nvPicPr>
          <p:cNvPr id="5" name="Zástupný objekt pre obsah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416" y="4221088"/>
            <a:ext cx="2539384" cy="209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Ako viesť rozhovor s dieťaťom, </a:t>
            </a:r>
            <a:b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</a:br>
            <a: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ktoré sa zdôveruje o násilí</a:t>
            </a:r>
            <a:endParaRPr lang="sk-S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457200" y="1625599"/>
            <a:ext cx="4038600" cy="381962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                  </a:t>
            </a: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OZ Náruč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  <a:hlinkClick r:id="rId2"/>
              </a:rPr>
              <a:t>www.youtube.com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endParaRPr lang="sk-SK" dirty="0">
              <a:solidFill>
                <a:schemeClr val="accent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4595618" y="1584037"/>
            <a:ext cx="4038600" cy="3853908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 Národné koordinačné stredisko 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         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  <a:hlinkClick r:id="rId3"/>
              </a:rPr>
              <a:t>https://nks.gov.sk/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</a:p>
          <a:p>
            <a:pPr marL="0" indent="0">
              <a:buNone/>
            </a:pPr>
            <a:endParaRPr lang="sk-SK" b="1" dirty="0" smtClean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sk-SK" b="1" dirty="0">
              <a:solidFill>
                <a:schemeClr val="accent6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Zástupný objekt pre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91" y="3140968"/>
            <a:ext cx="4038600" cy="229697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408" y="3284984"/>
            <a:ext cx="3898776" cy="1728192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755576" y="5445225"/>
            <a:ext cx="7922267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8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Ticho dieťa neochráni</a:t>
            </a:r>
            <a:endParaRPr lang="sk-SK" sz="4800" b="1" dirty="0">
              <a:solidFill>
                <a:schemeClr val="accent6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5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k-SK" dirty="0" smtClean="0"/>
              <a:t/>
            </a:r>
            <a:br>
              <a:rPr lang="sk-SK" dirty="0" smtClean="0"/>
            </a:br>
            <a:r>
              <a:rPr lang="sk-SK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Multidisciplinárny </a:t>
            </a:r>
            <a:r>
              <a:rPr lang="sk-SK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expertný podporný tím </a:t>
            </a:r>
            <a:r>
              <a:rPr lang="sk-SK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sk-SK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</a:br>
            <a:r>
              <a:rPr lang="sk-SK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ako </a:t>
            </a:r>
            <a:r>
              <a:rPr lang="sk-SK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nový nástroj </a:t>
            </a:r>
            <a:r>
              <a:rPr lang="sk-SK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aktívnej multidisciplinárnej podpory </a:t>
            </a:r>
            <a:br>
              <a:rPr lang="sk-SK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</a:br>
            <a:r>
              <a:rPr lang="sk-SK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pri </a:t>
            </a:r>
            <a:r>
              <a:rPr lang="sk-SK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krízových udalostiach</a:t>
            </a:r>
            <a:br>
              <a:rPr lang="sk-SK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</a:br>
            <a:endParaRPr lang="sk-SK" sz="3100" b="1" dirty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980" y="1628800"/>
            <a:ext cx="8229600" cy="4525963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0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Ciele MEPT: </a:t>
            </a:r>
          </a:p>
          <a:p>
            <a:pPr marL="0" indent="0" algn="just">
              <a:buNone/>
            </a:pPr>
            <a:r>
              <a:rPr lang="sk-SK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- Poskytnutie včasnej a adekvátnej podpory každému 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dieťaťu ohrozovanému akoukoľvek formou násilia </a:t>
            </a:r>
            <a:r>
              <a:rPr lang="sk-SK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v 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súlade s najlepším záujmom dieťaťa s využitím všetkých dostupných zdrojov v </a:t>
            </a:r>
            <a:r>
              <a:rPr lang="sk-SK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rámci systému</a:t>
            </a:r>
          </a:p>
          <a:p>
            <a:pPr marL="0" indent="0" algn="just">
              <a:buNone/>
            </a:pPr>
            <a:r>
              <a:rPr lang="sk-SK" sz="2000" b="1" dirty="0" smtClean="0">
                <a:latin typeface="Bahnschrift Condensed" panose="020B0502040204020203" pitchFamily="34" charset="0"/>
              </a:rPr>
              <a:t>- Ochrana práv </a:t>
            </a:r>
            <a:r>
              <a:rPr lang="sk-SK" sz="2000" b="1" dirty="0">
                <a:latin typeface="Bahnschrift Condensed" panose="020B0502040204020203" pitchFamily="34" charset="0"/>
              </a:rPr>
              <a:t>detí a </a:t>
            </a:r>
            <a:r>
              <a:rPr lang="sk-SK" sz="2000" b="1" dirty="0" smtClean="0">
                <a:latin typeface="Bahnschrift Condensed" panose="020B0502040204020203" pitchFamily="34" charset="0"/>
              </a:rPr>
              <a:t>minimalizácia dopadov traumatizujúcej udalosti</a:t>
            </a:r>
          </a:p>
          <a:p>
            <a:pPr marL="0" indent="0" algn="just">
              <a:buNone/>
            </a:pPr>
            <a:endParaRPr lang="sk-SK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Bahnschrift Condensed" panose="020B0502040204020203" pitchFamily="34" charset="0"/>
            </a:endParaRPr>
          </a:p>
          <a:p>
            <a:pPr marL="0" indent="0" algn="just">
              <a:buNone/>
            </a:pPr>
            <a:r>
              <a:rPr lang="sk-SK" sz="2000" b="1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Postup koordinátora ODPN pri tvorbe a práci MEPT na základe:  </a:t>
            </a:r>
            <a:endParaRPr lang="sk-SK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Bahnschrift Condensed" panose="020B0502040204020203" pitchFamily="34" charset="0"/>
            </a:endParaRPr>
          </a:p>
          <a:p>
            <a:pPr algn="just"/>
            <a:r>
              <a:rPr lang="sk-SK" sz="2000" b="1" dirty="0" smtClean="0">
                <a:latin typeface="Bahnschrift Condensed" panose="020B0502040204020203" pitchFamily="34" charset="0"/>
              </a:rPr>
              <a:t>poznania </a:t>
            </a:r>
            <a:r>
              <a:rPr lang="sk-SK" sz="2000" b="1" dirty="0">
                <a:latin typeface="Bahnschrift Condensed" panose="020B0502040204020203" pitchFamily="34" charset="0"/>
              </a:rPr>
              <a:t>kompetencií jednotlivých participujúcich subjektov, </a:t>
            </a:r>
            <a:endParaRPr lang="sk-SK" sz="2000" b="1" dirty="0" smtClean="0">
              <a:latin typeface="Bahnschrift Condensed" panose="020B0502040204020203" pitchFamily="34" charset="0"/>
            </a:endParaRPr>
          </a:p>
          <a:p>
            <a:pPr algn="just"/>
            <a:r>
              <a:rPr lang="sk-SK" sz="2000" b="1" dirty="0">
                <a:latin typeface="Bahnschrift Condensed" panose="020B0502040204020203" pitchFamily="34" charset="0"/>
              </a:rPr>
              <a:t>p</a:t>
            </a:r>
            <a:r>
              <a:rPr lang="sk-SK" sz="2000" b="1" dirty="0" smtClean="0">
                <a:latin typeface="Bahnschrift Condensed" panose="020B0502040204020203" pitchFamily="34" charset="0"/>
              </a:rPr>
              <a:t>oznania ich </a:t>
            </a:r>
            <a:r>
              <a:rPr lang="sk-SK" sz="2000" b="1" dirty="0">
                <a:latin typeface="Bahnschrift Condensed" panose="020B0502040204020203" pitchFamily="34" charset="0"/>
              </a:rPr>
              <a:t>práv a povinností vo vzťahu k iným subjektom, </a:t>
            </a:r>
            <a:endParaRPr lang="sk-SK" sz="2000" b="1" dirty="0" smtClean="0">
              <a:latin typeface="Bahnschrift Condensed" panose="020B0502040204020203" pitchFamily="34" charset="0"/>
            </a:endParaRPr>
          </a:p>
          <a:p>
            <a:pPr algn="just"/>
            <a:r>
              <a:rPr lang="sk-SK" sz="2000" b="1" dirty="0" smtClean="0">
                <a:latin typeface="Bahnschrift Condensed" panose="020B0502040204020203" pitchFamily="34" charset="0"/>
              </a:rPr>
              <a:t>prehľadu </a:t>
            </a:r>
            <a:r>
              <a:rPr lang="sk-SK" sz="2000" b="1" dirty="0">
                <a:latin typeface="Bahnschrift Condensed" panose="020B0502040204020203" pitchFamily="34" charset="0"/>
              </a:rPr>
              <a:t>o ich </a:t>
            </a:r>
            <a:r>
              <a:rPr lang="sk-SK" sz="2000" b="1" dirty="0" smtClean="0">
                <a:latin typeface="Bahnschrift Condensed" panose="020B0502040204020203" pitchFamily="34" charset="0"/>
              </a:rPr>
              <a:t>činnosti,</a:t>
            </a:r>
          </a:p>
          <a:p>
            <a:pPr algn="just"/>
            <a:r>
              <a:rPr lang="sk-SK" sz="2000" b="1" dirty="0">
                <a:latin typeface="Bahnschrift Condensed" panose="020B0502040204020203" pitchFamily="34" charset="0"/>
              </a:rPr>
              <a:t>p</a:t>
            </a:r>
            <a:r>
              <a:rPr lang="sk-SK" sz="2000" b="1" dirty="0" smtClean="0">
                <a:latin typeface="Bahnschrift Condensed" panose="020B0502040204020203" pitchFamily="34" charset="0"/>
              </a:rPr>
              <a:t>oznania legislatívy upravujúcej  problematiku </a:t>
            </a:r>
            <a:r>
              <a:rPr lang="sk-SK" sz="2000" b="1" dirty="0">
                <a:latin typeface="Bahnschrift Condensed" panose="020B0502040204020203" pitchFamily="34" charset="0"/>
              </a:rPr>
              <a:t>krízových udalostí a mimoriadnych </a:t>
            </a:r>
            <a:r>
              <a:rPr lang="sk-SK" sz="2000" b="1" dirty="0" smtClean="0">
                <a:latin typeface="Bahnschrift Condensed" panose="020B0502040204020203" pitchFamily="34" charset="0"/>
              </a:rPr>
              <a:t>situácií </a:t>
            </a:r>
            <a:endParaRPr lang="sk-SK" sz="2000" b="1" dirty="0">
              <a:solidFill>
                <a:schemeClr val="tx1">
                  <a:lumMod val="85000"/>
                  <a:lumOff val="15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021" y="3573016"/>
            <a:ext cx="2534779" cy="1519868"/>
          </a:xfrm>
          <a:prstGeom prst="rect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0078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</a:rPr>
              <a:t>Postup koordinátora ODPN pri krízovej udalosti</a:t>
            </a:r>
            <a:endParaRPr lang="sk-SK" sz="4000" b="1" dirty="0">
              <a:solidFill>
                <a:schemeClr val="tx1">
                  <a:lumMod val="75000"/>
                  <a:lumOff val="2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Zástupný objekt pre text 5"/>
          <p:cNvSpPr>
            <a:spLocks noGrp="1"/>
          </p:cNvSpPr>
          <p:nvPr>
            <p:ph type="body" idx="1"/>
          </p:nvPr>
        </p:nvSpPr>
        <p:spPr>
          <a:xfrm>
            <a:off x="478006" y="1484784"/>
            <a:ext cx="4040188" cy="720080"/>
          </a:xfrm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Autofit/>
          </a:bodyPr>
          <a:lstStyle/>
          <a:p>
            <a:r>
              <a:rPr lang="sk-SK" sz="2000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Akútna násilná krízová udalosť, ktorá si vyžaduje okamžitý zásah v mieste krízy</a:t>
            </a:r>
          </a:p>
        </p:txBody>
      </p:sp>
      <p:sp>
        <p:nvSpPr>
          <p:cNvPr id="8" name="Zástupný objekt pre text 7"/>
          <p:cNvSpPr>
            <a:spLocks noGrp="1"/>
          </p:cNvSpPr>
          <p:nvPr>
            <p:ph type="body" sz="quarter" idx="3"/>
          </p:nvPr>
        </p:nvSpPr>
        <p:spPr>
          <a:xfrm>
            <a:off x="4645025" y="1483442"/>
            <a:ext cx="4041775" cy="721422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sk-SK" sz="2000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Násilná </a:t>
            </a:r>
            <a:r>
              <a:rPr lang="sk-SK" sz="2000" dirty="0" smtClean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krízová udalosť</a:t>
            </a:r>
            <a:r>
              <a:rPr lang="sk-SK" sz="2000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, ktorá nevyžaduje okamžitý zásah na mieste krízy</a:t>
            </a:r>
          </a:p>
        </p:txBody>
      </p:sp>
      <p:cxnSp>
        <p:nvCxnSpPr>
          <p:cNvPr id="11" name="Rovná spojovacia šípka 10"/>
          <p:cNvCxnSpPr/>
          <p:nvPr/>
        </p:nvCxnSpPr>
        <p:spPr>
          <a:xfrm>
            <a:off x="6305872" y="1108148"/>
            <a:ext cx="360040" cy="319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flipH="1">
            <a:off x="3059832" y="1108147"/>
            <a:ext cx="230356" cy="319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Nadpis 4"/>
          <p:cNvSpPr txBox="1">
            <a:spLocks/>
          </p:cNvSpPr>
          <p:nvPr/>
        </p:nvSpPr>
        <p:spPr>
          <a:xfrm>
            <a:off x="478006" y="4365104"/>
            <a:ext cx="836119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MEPT </a:t>
            </a:r>
          </a:p>
          <a:p>
            <a:r>
              <a:rPr lang="sk-SK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sk-SK" sz="2800" b="1" dirty="0" smtClean="0">
                <a:latin typeface="Bahnschrift Condensed" panose="020B0502040204020203" pitchFamily="34" charset="0"/>
              </a:rPr>
              <a:t>zvyšovanie odborného potenciálu participujúcich subjektov zefektívňovanie systému ochrany detí </a:t>
            </a:r>
            <a:endParaRPr lang="sk-SK" sz="2800" b="1" dirty="0">
              <a:latin typeface="Bahnschrift Condensed" panose="020B0502040204020203" pitchFamily="34" charset="0"/>
            </a:endParaRPr>
          </a:p>
          <a:p>
            <a:r>
              <a:rPr lang="sk-SK" sz="2800" b="1" dirty="0" smtClean="0">
                <a:latin typeface="Bahnschrift Condensed" panose="020B0502040204020203" pitchFamily="34" charset="0"/>
              </a:rPr>
              <a:t>rozvíjanie a prihlbovanie multidisciplinárnej spolupráce</a:t>
            </a:r>
          </a:p>
          <a:p>
            <a:r>
              <a:rPr lang="sk-SK" sz="2800" b="1" dirty="0" smtClean="0">
                <a:latin typeface="Bahnschrift Condensed" panose="020B0502040204020203" pitchFamily="34" charset="0"/>
              </a:rPr>
              <a:t>i</a:t>
            </a:r>
            <a:r>
              <a:rPr lang="pt-BR" sz="2800" b="1" dirty="0" smtClean="0">
                <a:latin typeface="Bahnschrift Condensed" panose="020B0502040204020203" pitchFamily="34" charset="0"/>
              </a:rPr>
              <a:t>dentifikácia </a:t>
            </a:r>
            <a:r>
              <a:rPr lang="pt-BR" sz="2800" b="1" dirty="0">
                <a:latin typeface="Bahnschrift Condensed" panose="020B0502040204020203" pitchFamily="34" charset="0"/>
              </a:rPr>
              <a:t>efektívnych postupov a straté</a:t>
            </a:r>
            <a:r>
              <a:rPr lang="pt-BR" sz="2800" b="1" dirty="0"/>
              <a:t>gií</a:t>
            </a:r>
            <a:endParaRPr lang="sk-SK" sz="2800" b="1" dirty="0">
              <a:latin typeface="Bahnschrift Condensed" panose="020B0502040204020203" pitchFamily="34" charset="0"/>
            </a:endParaRPr>
          </a:p>
        </p:txBody>
      </p:sp>
      <p:pic>
        <p:nvPicPr>
          <p:cNvPr id="17" name="Obrázo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420888"/>
            <a:ext cx="3415099" cy="1846349"/>
          </a:xfrm>
          <a:prstGeom prst="rect">
            <a:avLst/>
          </a:prstGeom>
        </p:spPr>
      </p:pic>
      <p:sp>
        <p:nvSpPr>
          <p:cNvPr id="2" name="Šípka doprava 1"/>
          <p:cNvSpPr/>
          <p:nvPr/>
        </p:nvSpPr>
        <p:spPr>
          <a:xfrm>
            <a:off x="611560" y="5002581"/>
            <a:ext cx="474352" cy="2686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Šípka doprava 11"/>
          <p:cNvSpPr/>
          <p:nvPr/>
        </p:nvSpPr>
        <p:spPr>
          <a:xfrm>
            <a:off x="1763688" y="5271189"/>
            <a:ext cx="474352" cy="2686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Šípka doprava 13"/>
          <p:cNvSpPr/>
          <p:nvPr/>
        </p:nvSpPr>
        <p:spPr>
          <a:xfrm>
            <a:off x="755576" y="5657878"/>
            <a:ext cx="474352" cy="2686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Šípka doprava 14"/>
          <p:cNvSpPr/>
          <p:nvPr/>
        </p:nvSpPr>
        <p:spPr>
          <a:xfrm>
            <a:off x="1085912" y="6044567"/>
            <a:ext cx="474352" cy="2686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88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25736</TotalTime>
  <Words>633</Words>
  <Application>Microsoft Office PowerPoint</Application>
  <PresentationFormat>Prezentácia na obrazovke (4:3)</PresentationFormat>
  <Paragraphs>150</Paragraphs>
  <Slides>14</Slides>
  <Notes>7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1" baseType="lpstr">
      <vt:lpstr>Arial</vt:lpstr>
      <vt:lpstr>Bahnschrift Condensed</vt:lpstr>
      <vt:lpstr>Bahnschrift SemiBold Condensed</vt:lpstr>
      <vt:lpstr>Bahnschrift SemiCondensed</vt:lpstr>
      <vt:lpstr>Calibri</vt:lpstr>
      <vt:lpstr>Times New Roman</vt:lpstr>
      <vt:lpstr>Motív Office</vt:lpstr>
      <vt:lpstr>                                                                Spolupráca s Ústredím PSVR   ochrana detí pred násilím   multidisciplinárna spolupráca  v rámci územných obvodov                                                    </vt:lpstr>
      <vt:lpstr>  Hlavný zámer NP  Spoločne za detstvo bez násilia pre všetky deti                                                               KÓD PROJEKTU: 401405DWJ2 </vt:lpstr>
      <vt:lpstr>Prezentácia programu PowerPoint</vt:lpstr>
      <vt:lpstr>      Výsledky prieskumu za SR </vt:lpstr>
      <vt:lpstr>       Výsledky prieskumu za SR </vt:lpstr>
      <vt:lpstr>Nahlasovanie násilia na deťoch  samotnými deťmi</vt:lpstr>
      <vt:lpstr>Ako viesť rozhovor s dieťaťom,  ktoré sa zdôveruje o násilí</vt:lpstr>
      <vt:lpstr> Multidisciplinárny expertný podporný tím  ako nový nástroj aktívnej multidisciplinárnej podpory  pri krízových udalostiach </vt:lpstr>
      <vt:lpstr>Postup koordinátora ODPN pri krízovej udalosti</vt:lpstr>
      <vt:lpstr>Národná linka a pomoc deťom v ohrození ( kontakt pomoci pre deti )  prístupný aj cez EDUPAGE</vt:lpstr>
      <vt:lpstr>Zbierka ponuky aktivít  v oblasti prevencie a osvety</vt:lpstr>
      <vt:lpstr>Nahlásenie podozrenia  na porušovanie práv dieťaťa – prvý kontakt ÚPSVR</vt:lpstr>
      <vt:lpstr>Ďalšia podpora   </vt:lpstr>
      <vt:lpstr>Kontaktné údaje koordinátorov ODPN NR kraja (územné obvody ÚPSVR, Ústredie PSVR, oddelenie PODPN)</vt:lpstr>
    </vt:vector>
  </TitlesOfParts>
  <Company>UPSVR Nitra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Holá Juliana</dc:creator>
  <cp:lastModifiedBy>Holá Juliana</cp:lastModifiedBy>
  <cp:revision>347</cp:revision>
  <cp:lastPrinted>2025-08-25T06:47:46Z</cp:lastPrinted>
  <dcterms:created xsi:type="dcterms:W3CDTF">2019-02-26T10:01:09Z</dcterms:created>
  <dcterms:modified xsi:type="dcterms:W3CDTF">2025-09-01T12:50:57Z</dcterms:modified>
</cp:coreProperties>
</file>