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7" r:id="rId2"/>
    <p:sldId id="256" r:id="rId3"/>
    <p:sldId id="257" r:id="rId4"/>
    <p:sldId id="258" r:id="rId5"/>
    <p:sldId id="259" r:id="rId6"/>
    <p:sldId id="262" r:id="rId7"/>
    <p:sldId id="263" r:id="rId8"/>
    <p:sldId id="260" r:id="rId9"/>
    <p:sldId id="264" r:id="rId10"/>
    <p:sldId id="265" r:id="rId11"/>
    <p:sldId id="266" r:id="rId12"/>
    <p:sldId id="261" r:id="rId13"/>
    <p:sldId id="268" r:id="rId14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1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719F06-7AE9-4DF6-B66B-6174A1DC5A2A}" type="datetimeFigureOut">
              <a:rPr lang="sk-SK" smtClean="0"/>
              <a:t>5. 9. 2025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CC261-2D7C-49CF-BBCB-3CDB61C172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58371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Prosím o včasné vypĺňanie výkazu a správne zadávanie údajov. Napr. pri vyplácaní 800 € odmien sa vychádzalo z uvedeného výkazu a niektoré školy mali veľké rozdiely v prepočítanom počte zamestnancov</a:t>
            </a:r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CC261-2D7C-49CF-BBCB-3CDB61C1721E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82536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2C787C-5A7D-4335-AA43-BB99C0CAD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3D66D8D-B5D9-43FE-B273-AC8A66A66A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00A87DE-A6B3-46DE-977B-80919CF6B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CFB9-DAAF-4127-AAA5-5315252617F7}" type="datetimeFigureOut">
              <a:rPr lang="sk-SK" smtClean="0"/>
              <a:t>5. 9. 2025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7F1B5CD-1F7A-4873-9C04-47F44140C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8D46BEB-59D6-473D-AD25-0A2E6E07C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68063-FEB5-4F70-B3A2-77655AAD9B7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78469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F507B6-779F-491C-AF81-712F0865E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2204FC4B-C17C-4093-AAC1-6159F07DA7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51194D9-58D9-4D50-ADFF-78BBBA667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CFB9-DAAF-4127-AAA5-5315252617F7}" type="datetimeFigureOut">
              <a:rPr lang="sk-SK" smtClean="0"/>
              <a:t>5. 9. 2025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77E6B5B-2F4A-4B75-830A-154C66FBC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F9C33B9-D7D9-42BB-B624-1F3F3F04A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68063-FEB5-4F70-B3A2-77655AAD9B7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54563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A58F8B5E-4954-4ABA-B1D7-0CB226E19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4E9C6BA5-AB5C-4E61-87CD-ED938FADD0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71C8684-136B-49CB-96F5-211BE5170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CFB9-DAAF-4127-AAA5-5315252617F7}" type="datetimeFigureOut">
              <a:rPr lang="sk-SK" smtClean="0"/>
              <a:t>5. 9. 2025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12F3C69-3D51-490E-B58F-DC66C0EE8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61F091B2-9251-4A06-A3E7-CD24A1F2C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68063-FEB5-4F70-B3A2-77655AAD9B7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00375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A0B816-E244-4B77-9F30-1683AD4CC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3A4EE02-63F2-4649-8E55-32562FD69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1C2376C-5CD3-405D-9DDB-669F5C755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CFB9-DAAF-4127-AAA5-5315252617F7}" type="datetimeFigureOut">
              <a:rPr lang="sk-SK" smtClean="0"/>
              <a:t>5. 9. 2025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81A87C98-77AC-45B9-AF90-5468817B6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F8A6F8BB-44FF-491E-9A2F-2C7B0969B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68063-FEB5-4F70-B3A2-77655AAD9B7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48514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436F18-E3A0-4552-87A4-2FB72FBFD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D6DAD8E-1329-4173-A2AD-93C317403A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72E4397-F876-4422-97B8-A34D2907C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CFB9-DAAF-4127-AAA5-5315252617F7}" type="datetimeFigureOut">
              <a:rPr lang="sk-SK" smtClean="0"/>
              <a:t>5. 9. 2025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E9D3AC5-9270-4241-A122-84E9A8C90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574E5AC-6808-48CE-B7CE-C6540EDE4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68063-FEB5-4F70-B3A2-77655AAD9B7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6603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397C88-1D0F-4FB2-8301-392C09E86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8BB7DF0-F7DF-4091-903F-44ECD7787E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9C803BF9-C2D9-46E2-A31D-F3AA4719E9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D321D23A-31BE-44D2-82DC-783AB8F1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CFB9-DAAF-4127-AAA5-5315252617F7}" type="datetimeFigureOut">
              <a:rPr lang="sk-SK" smtClean="0"/>
              <a:t>5. 9. 2025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61953288-7B73-475C-9BE9-B16215030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8FDE67AE-22BF-42BE-83DA-30988AF32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68063-FEB5-4F70-B3A2-77655AAD9B7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58464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00EB5E-DD59-49A0-972B-4FA9BD5A1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7FDA23F-C610-48CA-85CF-D286674BB9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24E706BC-F4C5-4281-B81F-23A4ECC22A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883216D-EDEA-49B8-8B8B-FCB03FE966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BDC8C3F1-9090-4F35-966D-9FC76E3CD3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0D0347A2-393F-4C87-A61E-F943459E0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CFB9-DAAF-4127-AAA5-5315252617F7}" type="datetimeFigureOut">
              <a:rPr lang="sk-SK" smtClean="0"/>
              <a:t>5. 9. 2025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85450C65-8A71-4161-A241-738E5EBFA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E62CFCC9-BDF4-4B5A-BBEA-660DDCC4F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68063-FEB5-4F70-B3A2-77655AAD9B7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523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6C6D62-9AC4-4385-B1D1-7F0E09E67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3D06A83B-E588-467F-B6E3-F2257D187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CFB9-DAAF-4127-AAA5-5315252617F7}" type="datetimeFigureOut">
              <a:rPr lang="sk-SK" smtClean="0"/>
              <a:t>5. 9. 2025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963BC871-A28A-41CF-89D3-7EF777AC5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1E25999B-15BF-4B49-A70D-4AF3D2D19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68063-FEB5-4F70-B3A2-77655AAD9B7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09357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E5D3B122-DB20-4D63-BD1D-5787A11F2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CFB9-DAAF-4127-AAA5-5315252617F7}" type="datetimeFigureOut">
              <a:rPr lang="sk-SK" smtClean="0"/>
              <a:t>5. 9. 2025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BEB07BF4-CA1B-4347-93CF-65B03016A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D004CA59-79EF-4A77-89D2-4ED2AED3D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68063-FEB5-4F70-B3A2-77655AAD9B7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04280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86C010-3B28-4753-894F-310CFCD81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6957E30-3199-4032-B79A-B3B05555D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1685F44-C779-411B-B0B5-AEF9C3BD8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C558261A-AF29-43F4-83E3-216B40276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CFB9-DAAF-4127-AAA5-5315252617F7}" type="datetimeFigureOut">
              <a:rPr lang="sk-SK" smtClean="0"/>
              <a:t>5. 9. 2025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BF57ADB7-D8E9-4F62-ADDF-0871353F4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763997B2-8F05-4419-9BAA-25762B0C6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68063-FEB5-4F70-B3A2-77655AAD9B7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86919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67399A-9843-4098-8C60-F07A71D3E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65617277-4AC8-41C2-97E8-A8CDE44240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259F97E-CE66-4804-9802-FF658F52A1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E904F32D-50FF-45D6-87D6-FCEED592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CFB9-DAAF-4127-AAA5-5315252617F7}" type="datetimeFigureOut">
              <a:rPr lang="sk-SK" smtClean="0"/>
              <a:t>5. 9. 2025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42995C37-E276-4D28-B93A-BD2A073CF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5D88E59B-D19F-4B91-9AA1-730B6F59C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68063-FEB5-4F70-B3A2-77655AAD9B7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7462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3AB499FE-A257-4996-8F02-02E082BAC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1CC49BC-2687-4500-B03F-FCA429C8D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0E58CE22-8ED9-4B81-9F33-AFFD00761D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FCFB9-DAAF-4127-AAA5-5315252617F7}" type="datetimeFigureOut">
              <a:rPr lang="sk-SK" smtClean="0"/>
              <a:t>5. 9. 2025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0379C06-1E77-43C4-B050-FFC49411D9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DFB05B1-55D2-4B8F-A8C5-5BD4E42D73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68063-FEB5-4F70-B3A2-77655AAD9B7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05221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ykazy.s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104.svspn.sk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nedu.sk/smernica-c-222021-konsolidovane-znenie/" TargetMode="External"/><Relationship Id="rId2" Type="http://schemas.openxmlformats.org/officeDocument/2006/relationships/hyperlink" Target="http://www.minedu.sk/dopravne-podla-4aa-ods-3-pism-a-az-j-zakona-c-5972003-z-z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minedu.sk/prispevok-na-dopravu/" TargetMode="External"/><Relationship Id="rId4" Type="http://schemas.openxmlformats.org/officeDocument/2006/relationships/hyperlink" Target="http://www.minedu.sk/financovanie-regionalneho-skolstva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F7CB8D-9BAF-48C4-8DD6-79873591B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sk-SK" dirty="0"/>
            </a:br>
            <a:br>
              <a:rPr lang="sk-SK" dirty="0"/>
            </a:br>
            <a:r>
              <a:rPr lang="sk-SK" dirty="0"/>
              <a:t>Pracovná porada 2025</a:t>
            </a:r>
            <a:br>
              <a:rPr lang="sk-SK" dirty="0"/>
            </a:br>
            <a:br>
              <a:rPr lang="sk-SK" dirty="0"/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51F69CD-035E-4B93-86CE-56AB14D4B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0" lang="sk-SK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kumimoji="0" lang="sk-SK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odbor ekonomiky</a:t>
            </a:r>
            <a:br>
              <a:rPr kumimoji="0" lang="sk-SK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sk-SK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Ing. Štefánia </a:t>
            </a:r>
            <a:r>
              <a:rPr lang="sk-SK" sz="40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B</a:t>
            </a:r>
            <a:r>
              <a:rPr kumimoji="0" lang="sk-SK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abková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84940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A9C74D-7E8D-4E89-9B85-C25AE10A7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/>
              <a:t>PO – </a:t>
            </a:r>
            <a:r>
              <a:rPr lang="sk-SK" b="1" dirty="0">
                <a:highlight>
                  <a:srgbClr val="FFFF00"/>
                </a:highlight>
              </a:rPr>
              <a:t>sebaoblužné činnosti </a:t>
            </a:r>
            <a:br>
              <a:rPr lang="sk-SK" b="1" dirty="0">
                <a:highlight>
                  <a:srgbClr val="FFFF00"/>
                </a:highlight>
              </a:rPr>
            </a:br>
            <a:r>
              <a:rPr lang="sk-SK" b="1" dirty="0"/>
              <a:t>pomocný vychovávateľ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F4D3F4A-FC43-487A-B846-08F50F10D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Zriaďovateľom boli zaslané FP na podporné opatrenie nepedagogický zamestnanec zabezpečujúci pre deti a žiakov </a:t>
            </a:r>
            <a:r>
              <a:rPr lang="sk-SK" b="0" i="0" dirty="0" err="1">
                <a:solidFill>
                  <a:srgbClr val="212529"/>
                </a:solidFill>
                <a:effectLst/>
                <a:latin typeface="Rubik"/>
              </a:rPr>
              <a:t>sebaobslužné</a:t>
            </a:r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 činnosti v čase výchovno-vzdelávacieho procesu </a:t>
            </a:r>
            <a:r>
              <a:rPr lang="sk-SK" b="1" i="0" dirty="0">
                <a:solidFill>
                  <a:srgbClr val="212529"/>
                </a:solidFill>
                <a:effectLst/>
                <a:latin typeface="Rubik"/>
              </a:rPr>
              <a:t>na obdobie od septembra do decembra 2025</a:t>
            </a:r>
            <a:endParaRPr lang="sk-SK" b="0" i="0" dirty="0">
              <a:solidFill>
                <a:srgbClr val="212529"/>
              </a:solidFill>
              <a:effectLst/>
              <a:latin typeface="Rubik"/>
            </a:endParaRPr>
          </a:p>
          <a:p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Suma príspevku na jeden celý pracovný úväzok nepedagogického zamestnanca je 1 190 €/ mesiac.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03089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16D492-0BE5-4962-A947-1A979925F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/>
              <a:t>PO – </a:t>
            </a:r>
            <a:r>
              <a:rPr lang="sk-SK" b="1" dirty="0">
                <a:highlight>
                  <a:srgbClr val="FFFF00"/>
                </a:highlight>
              </a:rPr>
              <a:t>zdravotnícky pracovník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C411A0A-4971-479E-ACDE-17DF6FAE1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Ministerstvo pridelilo školám finančné prostriedky na podporné opatrenie zdravotnícky pracovník na školách. Finančné prostriedky sú určené na pokrytie osobných nákladov zdravotníckych pracovníkov na školách na obdobie </a:t>
            </a:r>
            <a:r>
              <a:rPr lang="sk-SK" b="1" i="0" dirty="0">
                <a:solidFill>
                  <a:srgbClr val="212529"/>
                </a:solidFill>
                <a:effectLst/>
                <a:latin typeface="Rubik"/>
              </a:rPr>
              <a:t>od septembra do decembra 2025</a:t>
            </a:r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. </a:t>
            </a:r>
          </a:p>
          <a:p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Suma príspevku na jeden celý pracovný úväzok zdravotníckeho pracovníka je 1 720 €/ mesiac.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87856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A6A878-EE10-4CAB-9978-71DD3B031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Podporné opatrenia – PA, ŠPT, sebaoblužné činnosti a zdravotnícky pracovník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43B0363-0E94-453D-B916-D0F57383D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212529"/>
                </a:solidFill>
                <a:latin typeface="Rubik"/>
              </a:rPr>
              <a:t>Ak </a:t>
            </a:r>
            <a:r>
              <a:rPr lang="sk-SK" dirty="0">
                <a:solidFill>
                  <a:srgbClr val="212529"/>
                </a:solidFill>
                <a:highlight>
                  <a:srgbClr val="FFFF00"/>
                </a:highlight>
                <a:latin typeface="Rubik"/>
              </a:rPr>
              <a:t>neprijmete </a:t>
            </a:r>
            <a:r>
              <a:rPr lang="sk-SK" dirty="0">
                <a:solidFill>
                  <a:srgbClr val="212529"/>
                </a:solidFill>
                <a:latin typeface="Rubik"/>
              </a:rPr>
              <a:t>PA, ŠPT ... treba </a:t>
            </a:r>
            <a:r>
              <a:rPr lang="sk-SK" dirty="0">
                <a:solidFill>
                  <a:srgbClr val="FF0000"/>
                </a:solidFill>
                <a:latin typeface="Rubik"/>
              </a:rPr>
              <a:t>finančné prostriedky vrátiť </a:t>
            </a:r>
            <a:r>
              <a:rPr lang="sk-SK" dirty="0">
                <a:solidFill>
                  <a:srgbClr val="212529"/>
                </a:solidFill>
                <a:latin typeface="Rubik"/>
              </a:rPr>
              <a:t>na výdavkový účet RÚŠS v Nitre</a:t>
            </a:r>
          </a:p>
          <a:p>
            <a:r>
              <a:rPr lang="sk-SK" dirty="0">
                <a:solidFill>
                  <a:srgbClr val="212529"/>
                </a:solidFill>
                <a:latin typeface="Rubik"/>
              </a:rPr>
              <a:t>Zároveň treba </a:t>
            </a:r>
            <a:r>
              <a:rPr lang="sk-SK" dirty="0">
                <a:solidFill>
                  <a:srgbClr val="FF0000"/>
                </a:solidFill>
                <a:latin typeface="Rubik"/>
              </a:rPr>
              <a:t>zaslať avízo o uvedenej </a:t>
            </a:r>
            <a:r>
              <a:rPr lang="sk-SK" dirty="0" err="1">
                <a:solidFill>
                  <a:srgbClr val="FF0000"/>
                </a:solidFill>
                <a:latin typeface="Rubik"/>
              </a:rPr>
              <a:t>vratke</a:t>
            </a:r>
            <a:r>
              <a:rPr lang="sk-SK" dirty="0">
                <a:solidFill>
                  <a:srgbClr val="FF0000"/>
                </a:solidFill>
                <a:latin typeface="Rubik"/>
              </a:rPr>
              <a:t> </a:t>
            </a:r>
            <a:r>
              <a:rPr lang="sk-SK" dirty="0">
                <a:solidFill>
                  <a:srgbClr val="212529"/>
                </a:solidFill>
                <a:latin typeface="Rubik"/>
              </a:rPr>
              <a:t>finančných prostriedkoch na PA, ŠPT ... na odbor ekonomiky, RÚŠS v Nitre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160402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5AEDC4-AC3F-42B4-8199-615D6EDFD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Ďakujem za pozornosť.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FDEFC40-62CD-41DE-BE71-F6CDA0D4D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59743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2536E6-A0FC-4C17-9B4E-63001E0173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56733"/>
            <a:ext cx="9144000" cy="1092200"/>
          </a:xfrm>
        </p:spPr>
        <p:txBody>
          <a:bodyPr/>
          <a:lstStyle/>
          <a:p>
            <a:r>
              <a:rPr lang="sk-SK" dirty="0"/>
              <a:t>Štatistický výkaz </a:t>
            </a:r>
            <a:r>
              <a:rPr lang="sk-SK" dirty="0" err="1"/>
              <a:t>Škol</a:t>
            </a:r>
            <a:r>
              <a:rPr lang="sk-SK" dirty="0"/>
              <a:t> 1-04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7DAEACE-8C84-4600-96E5-153AF55552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01333"/>
            <a:ext cx="9144000" cy="3378200"/>
          </a:xfrm>
        </p:spPr>
        <p:txBody>
          <a:bodyPr>
            <a:normAutofit fontScale="92500" lnSpcReduction="10000"/>
          </a:bodyPr>
          <a:lstStyle/>
          <a:p>
            <a:r>
              <a:rPr lang="sk-SK" dirty="0">
                <a:highlight>
                  <a:srgbClr val="FFFF00"/>
                </a:highlight>
              </a:rPr>
              <a:t>Štvrťročný výkaz o práci v školstve</a:t>
            </a:r>
          </a:p>
          <a:p>
            <a:r>
              <a:rPr lang="sk-SK" dirty="0">
                <a:hlinkClick r:id="rId3"/>
              </a:rPr>
              <a:t>http://www.vykazy.sk</a:t>
            </a:r>
            <a:endParaRPr lang="sk-SK" dirty="0"/>
          </a:p>
          <a:p>
            <a:r>
              <a:rPr lang="pt-BR" b="0" i="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4"/>
              </a:rPr>
              <a:t>Výkaz Škol (MŠVVaM SR) 1-04</a:t>
            </a:r>
            <a:endParaRPr lang="sk-SK" dirty="0"/>
          </a:p>
          <a:p>
            <a:r>
              <a:rPr lang="sk-SK" dirty="0"/>
              <a:t>Škola/ŠZ  prihlásenie cez IČO</a:t>
            </a:r>
          </a:p>
          <a:p>
            <a:r>
              <a:rPr lang="sk-SK" b="0" i="0" dirty="0">
                <a:solidFill>
                  <a:srgbClr val="000080"/>
                </a:solidFill>
                <a:effectLst/>
                <a:latin typeface="Verdana" panose="020B0604030504040204" pitchFamily="34" charset="0"/>
              </a:rPr>
              <a:t>Štatistické zisťovanie sa vykonáva na základe §35a ods.4 zákona 596/2003 </a:t>
            </a:r>
            <a:r>
              <a:rPr lang="sk-SK" b="0" i="0" dirty="0" err="1">
                <a:solidFill>
                  <a:srgbClr val="000080"/>
                </a:solidFill>
                <a:effectLst/>
                <a:latin typeface="Verdana" panose="020B0604030504040204" pitchFamily="34" charset="0"/>
              </a:rPr>
              <a:t>Z.z</a:t>
            </a:r>
            <a:r>
              <a:rPr lang="sk-SK" b="0" i="0" dirty="0">
                <a:solidFill>
                  <a:srgbClr val="000080"/>
                </a:solidFill>
                <a:effectLst/>
                <a:latin typeface="Verdana" panose="020B0604030504040204" pitchFamily="34" charset="0"/>
              </a:rPr>
              <a:t>.</a:t>
            </a:r>
            <a:endParaRPr lang="sk-SK" dirty="0"/>
          </a:p>
          <a:p>
            <a:r>
              <a:rPr lang="sk-SK" dirty="0"/>
              <a:t>Termín: škola/školské zariadenie </a:t>
            </a:r>
            <a:r>
              <a:rPr lang="sk-SK" b="1" dirty="0">
                <a:solidFill>
                  <a:srgbClr val="FF0000"/>
                </a:solidFill>
              </a:rPr>
              <a:t>do 10. kalendárneho dňa </a:t>
            </a:r>
            <a:r>
              <a:rPr lang="sk-SK" dirty="0"/>
              <a:t>po sledovanom štvrťroku predkladá zriaďovateľovi</a:t>
            </a:r>
          </a:p>
          <a:p>
            <a:r>
              <a:rPr lang="sk-SK" dirty="0"/>
              <a:t>Zriaďovateľ do 15. kalendárneho dňa po sledovanom štvrťroku RÚŠS</a:t>
            </a:r>
          </a:p>
        </p:txBody>
      </p:sp>
    </p:spTree>
    <p:extLst>
      <p:ext uri="{BB962C8B-B14F-4D97-AF65-F5344CB8AC3E}">
        <p14:creationId xmlns:p14="http://schemas.microsoft.com/office/powerpoint/2010/main" val="186246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874D92-80A3-4F51-B55C-9F108C539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/>
              <a:t>Vzdelávacie poukazy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DFB770A-9295-4FF6-97B7-0612D92D8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/>
              <a:t>Termíny 2025               www.vykazy.sk </a:t>
            </a:r>
          </a:p>
          <a:p>
            <a:r>
              <a:rPr lang="sk-SK" dirty="0"/>
              <a:t>ZŠ, SŠ (vrátane špeciálnych škôl): </a:t>
            </a:r>
            <a:r>
              <a:rPr lang="sk-SK" b="1" dirty="0">
                <a:highlight>
                  <a:srgbClr val="FFFF00"/>
                </a:highlight>
              </a:rPr>
              <a:t>Vydajú</a:t>
            </a:r>
            <a:r>
              <a:rPr lang="sk-SK" dirty="0">
                <a:highlight>
                  <a:srgbClr val="FFFF00"/>
                </a:highlight>
              </a:rPr>
              <a:t> všetkým svojim žiakom </a:t>
            </a:r>
            <a:r>
              <a:rPr lang="sk-SK" dirty="0"/>
              <a:t>vzdelávacie poukazy (VP) do 10.9.2025. </a:t>
            </a:r>
            <a:r>
              <a:rPr lang="sk-SK" dirty="0">
                <a:solidFill>
                  <a:srgbClr val="FF0000"/>
                </a:solidFill>
              </a:rPr>
              <a:t>Materské školy nevydávajú VP</a:t>
            </a:r>
            <a:r>
              <a:rPr lang="sk-SK" dirty="0"/>
              <a:t>.</a:t>
            </a:r>
          </a:p>
          <a:p>
            <a:r>
              <a:rPr lang="sk-SK" dirty="0"/>
              <a:t>ZŠ, SŠ, JŠ, MŠ, ZUŠ, školské </a:t>
            </a:r>
            <a:r>
              <a:rPr lang="sk-SK" dirty="0" err="1"/>
              <a:t>zar</a:t>
            </a:r>
            <a:r>
              <a:rPr lang="sk-SK" dirty="0"/>
              <a:t>. :</a:t>
            </a:r>
            <a:r>
              <a:rPr lang="sk-SK" b="1" dirty="0"/>
              <a:t>Prijmú</a:t>
            </a:r>
            <a:r>
              <a:rPr lang="sk-SK" dirty="0"/>
              <a:t> od žiakov vzdelávacie poukazy zariadenia do 25.9.2025 </a:t>
            </a:r>
          </a:p>
          <a:p>
            <a:r>
              <a:rPr lang="sk-SK" dirty="0"/>
              <a:t>ZŠ, SŠ, JŠ, MŠ, ZUŠ, školské zariadenia: Odošlú na server pomocou internetu informáciu  </a:t>
            </a:r>
            <a:r>
              <a:rPr lang="sk-SK" b="1" dirty="0"/>
              <a:t>o vydaných a prijatých VP </a:t>
            </a:r>
            <a:r>
              <a:rPr lang="sk-SK" dirty="0"/>
              <a:t>a zároveň doručia svojim zriaďovateľom protokol (PVP) o odoslaných informáciách do 30.9.2025</a:t>
            </a:r>
          </a:p>
          <a:p>
            <a:r>
              <a:rPr lang="sk-SK" b="1" dirty="0"/>
              <a:t>Zriaďovatelia zhromaždia protokoly </a:t>
            </a:r>
            <a:r>
              <a:rPr lang="sk-SK" dirty="0"/>
              <a:t>(PVP) od svojich škôl a školských zariadení. Odošlú na server informáciu o vydaných a prijatých VP a zároveň doručia na RÚŠS protokol (PZ)  o odoslaných informáciách do 8.10.2025 </a:t>
            </a:r>
          </a:p>
          <a:p>
            <a:r>
              <a:rPr lang="sk-SK" dirty="0"/>
              <a:t>RÚŠS Zhromaždia protokoly zriaďovateľov, urobia Potvrdený export </a:t>
            </a:r>
            <a:r>
              <a:rPr lang="sk-SK" dirty="0" err="1"/>
              <a:t>excel</a:t>
            </a:r>
            <a:r>
              <a:rPr lang="sk-SK" dirty="0"/>
              <a:t> – Zriaďovatelia. Vytvorený súbor zašlú na MŠVVaŠ SR a v kópii na CVTI SR – ŠVS BA. do 17.10.2025 </a:t>
            </a:r>
          </a:p>
        </p:txBody>
      </p:sp>
    </p:spTree>
    <p:extLst>
      <p:ext uri="{BB962C8B-B14F-4D97-AF65-F5344CB8AC3E}">
        <p14:creationId xmlns:p14="http://schemas.microsoft.com/office/powerpoint/2010/main" val="2662629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A878BE-DABF-4E67-9103-49B000FE9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/>
              <a:t>Vzdelávacie poukazy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BD354B5-A64D-48A0-BD3F-CF7E39BFB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Novelou zákona č 597/2003 </a:t>
            </a:r>
            <a:r>
              <a:rPr lang="sk-SK" dirty="0" err="1"/>
              <a:t>Z.z</a:t>
            </a:r>
            <a:r>
              <a:rPr lang="sk-SK" dirty="0"/>
              <a:t> zo dňa 28.4.2020 bola vypustená požiadavka na rozsah najmenej </a:t>
            </a:r>
            <a:r>
              <a:rPr lang="sk-SK" dirty="0">
                <a:highlight>
                  <a:srgbClr val="FFFF00"/>
                </a:highlight>
              </a:rPr>
              <a:t>60 hodín</a:t>
            </a:r>
            <a:r>
              <a:rPr lang="sk-SK" dirty="0"/>
              <a:t>. </a:t>
            </a:r>
          </a:p>
          <a:p>
            <a:endParaRPr lang="sk-SK" dirty="0"/>
          </a:p>
          <a:p>
            <a:r>
              <a:rPr lang="sk-SK" dirty="0"/>
              <a:t>Školy a ŠZ, ktoré neposkytli v školskom roku záujmové vzdelávanie v rozsahu najmenej 60 hodín, </a:t>
            </a:r>
            <a:r>
              <a:rPr lang="sk-SK" dirty="0">
                <a:solidFill>
                  <a:srgbClr val="FF0000"/>
                </a:solidFill>
              </a:rPr>
              <a:t>nemusia finančné prostriedky vrátiť do štátneho rozpočtu. </a:t>
            </a:r>
          </a:p>
        </p:txBody>
      </p:sp>
    </p:spTree>
    <p:extLst>
      <p:ext uri="{BB962C8B-B14F-4D97-AF65-F5344CB8AC3E}">
        <p14:creationId xmlns:p14="http://schemas.microsoft.com/office/powerpoint/2010/main" val="1654291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41F92B-CB4F-445D-A6EF-573843766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/>
              <a:t>Dopravné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5CD3EBC-0FF5-491F-A56B-90C32F309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Podmienky a postup úhrady cestovných nákladov na dopravu sa určujú podľa 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b="0" i="0" u="sng" dirty="0">
                <a:solidFill>
                  <a:srgbClr val="0055A0"/>
                </a:solidFill>
                <a:effectLst/>
                <a:latin typeface="Rubik"/>
                <a:hlinkClick r:id="rId2"/>
              </a:rPr>
              <a:t>§ 4aa zákona 597/2003 Z. z. o financovaní základných škôl, stredných škôl a školských zariadení v znení neskorších predpisov</a:t>
            </a:r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 a </a:t>
            </a:r>
            <a:r>
              <a:rPr lang="sk-SK" b="0" i="0" u="sng" dirty="0">
                <a:solidFill>
                  <a:srgbClr val="0055A0"/>
                </a:solidFill>
                <a:effectLst/>
                <a:latin typeface="Rubik"/>
                <a:hlinkClick r:id="rId3"/>
              </a:rPr>
              <a:t>smernice č. 22/2021</a:t>
            </a:r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, ktorou sa určuje postup pri prideľovaní príspevku na dopravu v znení smernice č. 54/2021.</a:t>
            </a:r>
          </a:p>
          <a:p>
            <a:pPr algn="l"/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Príspevok na dopravu </a:t>
            </a:r>
            <a:r>
              <a:rPr lang="sk-SK" b="0" i="0" dirty="0">
                <a:solidFill>
                  <a:srgbClr val="212529"/>
                </a:solidFill>
                <a:effectLst/>
                <a:highlight>
                  <a:srgbClr val="FFFF00"/>
                </a:highlight>
                <a:latin typeface="Rubik"/>
              </a:rPr>
              <a:t>dieťaťa alebo žiaka </a:t>
            </a:r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sa poskytuje ako:</a:t>
            </a:r>
          </a:p>
          <a:p>
            <a:pPr algn="l"/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a) dopravné podľa § 4aa ods. 3 písm. a) až j) zákona č. 597/2003 Z. z.</a:t>
            </a:r>
            <a:br>
              <a:rPr lang="sk-SK" b="0" i="0" dirty="0">
                <a:solidFill>
                  <a:srgbClr val="212529"/>
                </a:solidFill>
                <a:effectLst/>
                <a:latin typeface="Rubik"/>
              </a:rPr>
            </a:br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b) dopravné na účel poskytovania podporného opatrenia podľa § 4aa ods. 3 písm. k) zákona č. 597/2003 Z. z..</a:t>
            </a:r>
          </a:p>
          <a:p>
            <a:pPr marL="0" indent="0">
              <a:buNone/>
            </a:pPr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Žiadosti - tabuľky – príloha č. 1a MŠ a 1b ZŠ nájdete na </a:t>
            </a:r>
            <a:r>
              <a:rPr lang="sk-SK" b="0" i="0" dirty="0" err="1">
                <a:solidFill>
                  <a:srgbClr val="212529"/>
                </a:solidFill>
                <a:effectLst/>
                <a:latin typeface="Rubik"/>
              </a:rPr>
              <a:t>minedu</a:t>
            </a:r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 - </a:t>
            </a:r>
            <a:r>
              <a:rPr lang="sk-SK" b="0" i="0" u="sng" dirty="0">
                <a:solidFill>
                  <a:srgbClr val="0055A0"/>
                </a:solidFill>
                <a:effectLst/>
                <a:latin typeface="Rubik"/>
                <a:hlinkClick r:id="rId4"/>
              </a:rPr>
              <a:t>Financovanie regionálneho školstva</a:t>
            </a:r>
            <a:r>
              <a:rPr lang="sk-SK" b="0" i="0" u="sng" dirty="0">
                <a:solidFill>
                  <a:srgbClr val="0055A0"/>
                </a:solidFill>
                <a:effectLst/>
                <a:latin typeface="Rubik"/>
              </a:rPr>
              <a:t> - </a:t>
            </a:r>
            <a:r>
              <a:rPr lang="sk-SK" b="0" i="0" u="sng" dirty="0">
                <a:solidFill>
                  <a:srgbClr val="0055A0"/>
                </a:solidFill>
                <a:effectLst/>
                <a:latin typeface="Rubik"/>
                <a:hlinkClick r:id="rId5"/>
              </a:rPr>
              <a:t>Príspevok na dopravu</a:t>
            </a:r>
            <a:endParaRPr lang="sk-SK" b="0" i="0" dirty="0">
              <a:solidFill>
                <a:srgbClr val="212529"/>
              </a:solidFill>
              <a:effectLst/>
              <a:latin typeface="Rubik"/>
            </a:endParaRPr>
          </a:p>
          <a:p>
            <a:r>
              <a:rPr lang="sk-SK" b="1" dirty="0"/>
              <a:t>Zriaďovateľ</a:t>
            </a:r>
            <a:r>
              <a:rPr lang="sk-SK" dirty="0"/>
              <a:t> škôl predkladá požiadavku na RÚŠS </a:t>
            </a:r>
            <a:r>
              <a:rPr lang="sk-SK" b="1" dirty="0"/>
              <a:t>do 30.9.2025</a:t>
            </a:r>
          </a:p>
        </p:txBody>
      </p:sp>
    </p:spTree>
    <p:extLst>
      <p:ext uri="{BB962C8B-B14F-4D97-AF65-F5344CB8AC3E}">
        <p14:creationId xmlns:p14="http://schemas.microsoft.com/office/powerpoint/2010/main" val="704356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F98319-7598-49CB-AE07-F0BA3577C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Príspevok na kurz pohybových aktivít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7018C30-CF79-441B-9BFD-071C05E14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V </a:t>
            </a:r>
            <a:r>
              <a:rPr lang="sk-SK" dirty="0" err="1"/>
              <a:t>RISe</a:t>
            </a:r>
            <a:r>
              <a:rPr lang="sk-SK" dirty="0"/>
              <a:t> bude políčko pohybové aktivity celkom už nebude z toho len lyžiarsky kurz</a:t>
            </a:r>
          </a:p>
          <a:p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Každý zriaďovateľ je povinný príspevok na KPA poskytnúť príslušnej škole v </a:t>
            </a:r>
            <a:r>
              <a:rPr lang="sk-SK" b="0" i="0" dirty="0">
                <a:solidFill>
                  <a:srgbClr val="212529"/>
                </a:solidFill>
                <a:effectLst/>
                <a:highlight>
                  <a:srgbClr val="FFFF00"/>
                </a:highlight>
                <a:latin typeface="Rubik"/>
              </a:rPr>
              <a:t>plnej výške</a:t>
            </a:r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.</a:t>
            </a:r>
          </a:p>
          <a:p>
            <a:pPr algn="just"/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Finančné prostriedky </a:t>
            </a:r>
            <a:r>
              <a:rPr lang="sk-SK" b="0" i="0" dirty="0">
                <a:solidFill>
                  <a:srgbClr val="212529"/>
                </a:solidFill>
                <a:effectLst/>
                <a:highlight>
                  <a:srgbClr val="FFFF00"/>
                </a:highlight>
                <a:latin typeface="Rubik"/>
              </a:rPr>
              <a:t>sú určené pre žiakov druhého stupňa základnej školy</a:t>
            </a:r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, </a:t>
            </a:r>
            <a:r>
              <a:rPr lang="sk-SK" b="0" i="0" dirty="0">
                <a:solidFill>
                  <a:srgbClr val="212529"/>
                </a:solidFill>
                <a:effectLst/>
                <a:highlight>
                  <a:srgbClr val="00FFFF"/>
                </a:highlight>
                <a:latin typeface="Rubik"/>
              </a:rPr>
              <a:t>špeciálnej základnej školy </a:t>
            </a:r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a </a:t>
            </a:r>
            <a:r>
              <a:rPr lang="sk-SK" b="0" i="0" dirty="0">
                <a:solidFill>
                  <a:srgbClr val="212529"/>
                </a:solidFill>
                <a:effectLst/>
                <a:highlight>
                  <a:srgbClr val="00FF00"/>
                </a:highlight>
                <a:latin typeface="Rubik"/>
              </a:rPr>
              <a:t>pre žiakov stredných škôl v dennej forme štúdia. </a:t>
            </a:r>
          </a:p>
          <a:p>
            <a:r>
              <a:rPr lang="sk-SK" dirty="0"/>
              <a:t>Formulár na zúčtovanie príspevku na KPA v roku 2025 nájdete na stránke </a:t>
            </a:r>
            <a:r>
              <a:rPr lang="sk-SK" dirty="0" err="1"/>
              <a:t>minedu</a:t>
            </a:r>
            <a:r>
              <a:rPr lang="sk-SK" dirty="0"/>
              <a:t>-Financovanie regionálneho školstva – príspevok na KPA</a:t>
            </a:r>
          </a:p>
          <a:p>
            <a:r>
              <a:rPr lang="sk-SK" dirty="0">
                <a:solidFill>
                  <a:srgbClr val="FF0000"/>
                </a:solidFill>
              </a:rPr>
              <a:t>Nevyčerpané finančné prostriedky </a:t>
            </a:r>
            <a:r>
              <a:rPr lang="sk-SK" dirty="0"/>
              <a:t>na KPA poskytnuté na školský rok 2024/2025(ak ste doteraz nevrátili), žiadame </a:t>
            </a:r>
            <a:r>
              <a:rPr lang="sk-SK" dirty="0">
                <a:solidFill>
                  <a:srgbClr val="FF0000"/>
                </a:solidFill>
              </a:rPr>
              <a:t>vrátiť na výdavkový účet RÚŠS </a:t>
            </a:r>
            <a:r>
              <a:rPr lang="sk-SK" dirty="0"/>
              <a:t>v Nitre, VS 7666403910. V avíze treba uviesť o aké FP sa jedná. </a:t>
            </a:r>
          </a:p>
        </p:txBody>
      </p:sp>
    </p:spTree>
    <p:extLst>
      <p:ext uri="{BB962C8B-B14F-4D97-AF65-F5344CB8AC3E}">
        <p14:creationId xmlns:p14="http://schemas.microsoft.com/office/powerpoint/2010/main" val="3433368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42E3AC-8A1D-4018-B3DC-D56274AD6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Príspevok na školu v prírode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BE4AFDD-C59A-4907-ABF4-CA445ABFC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Finančné prostriedky sú účelovo určené pre žiakov prvého stupňa základnej školy (ZŠ) a špeciálnej základnej školy (ŠZŠ).</a:t>
            </a:r>
          </a:p>
          <a:p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Príspevok na </a:t>
            </a:r>
            <a:r>
              <a:rPr lang="sk-SK" b="0" i="0" dirty="0" err="1">
                <a:solidFill>
                  <a:srgbClr val="212529"/>
                </a:solidFill>
                <a:effectLst/>
                <a:latin typeface="Rubik"/>
              </a:rPr>
              <a:t>ŠvP</a:t>
            </a:r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 môže škola použiť pre toho istého žiaka najviac jedenkrát počas jeho návštevy základnej školy. Stanovený príspevok na jedného žiaka nie je možné deliť medzi viacerých žiakov.</a:t>
            </a:r>
            <a:endParaRPr lang="sk-SK" dirty="0">
              <a:solidFill>
                <a:srgbClr val="212529"/>
              </a:solidFill>
              <a:latin typeface="Rubik"/>
            </a:endParaRPr>
          </a:p>
          <a:p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Každý zriaďovateľ je povinný príspevok na </a:t>
            </a:r>
            <a:r>
              <a:rPr lang="sk-SK" b="0" i="0" dirty="0" err="1">
                <a:solidFill>
                  <a:srgbClr val="212529"/>
                </a:solidFill>
                <a:effectLst/>
                <a:latin typeface="Rubik"/>
              </a:rPr>
              <a:t>ŠvP</a:t>
            </a:r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 poskytnúť príslušnej ZŠ/ŠZŠ v plnej výške.</a:t>
            </a:r>
          </a:p>
          <a:p>
            <a:r>
              <a:rPr lang="sk-SK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Vyúčtovanie finančných prostriedkov je škola povinná zrealizovať do 10 dní po skončení poslednej podporovanej aktivity v kalendárnom roku. </a:t>
            </a:r>
          </a:p>
          <a:p>
            <a:r>
              <a:rPr lang="sk-SK" dirty="0"/>
              <a:t>Nevyčerpané finančné prostriedky na </a:t>
            </a:r>
            <a:r>
              <a:rPr lang="sk-SK" dirty="0" err="1"/>
              <a:t>ŠvP</a:t>
            </a:r>
            <a:r>
              <a:rPr lang="sk-SK" dirty="0"/>
              <a:t> poskytnuté na školský rok 2024/2025(ak ste doteraz nevrátili), žiadame vrátiť na výdavkový účet RÚŠS v Nitre, VS 7666403911. V avíze treba uviesť o aké FP sa jedná.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70599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E6EEE9-0A82-48B9-9314-92508763F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Podporné opatrenia: </a:t>
            </a:r>
            <a:r>
              <a:rPr lang="sk-SK" b="1" dirty="0">
                <a:highlight>
                  <a:srgbClr val="FFFF00"/>
                </a:highlight>
              </a:rPr>
              <a:t>Pedagogický asistent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BF4CC6A-9606-4440-9752-820A127A4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Od školského roku 2024/2025 môže ministerstvo prideliť </a:t>
            </a:r>
            <a:r>
              <a:rPr lang="sk-SK" b="1" i="0" dirty="0">
                <a:solidFill>
                  <a:srgbClr val="212529"/>
                </a:solidFill>
                <a:effectLst/>
                <a:latin typeface="Rubik"/>
              </a:rPr>
              <a:t>príspevok na úhradu nákladov na osobné náklady pedagogického asistenta</a:t>
            </a:r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 v súlade s § 4e ods. 1 písm. a) zákona č. 597/2003 Z. z. o financovaní základných škôl, stredných škôl a školských zariadení v znení neskorších predpisov (ďalej len „zákona č. 597/2003 Z. z.“) zriaďovateľovi školy alebo zriaďovateľovi špeciálneho výchovného zariadenia podľa</a:t>
            </a:r>
            <a:r>
              <a:rPr lang="sk-SK" b="1" i="0" dirty="0">
                <a:solidFill>
                  <a:srgbClr val="212529"/>
                </a:solidFill>
                <a:effectLst/>
                <a:latin typeface="Rubik"/>
              </a:rPr>
              <a:t> metodiky</a:t>
            </a:r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 schválenej na príslušný školský rok.</a:t>
            </a:r>
          </a:p>
          <a:p>
            <a:r>
              <a:rPr lang="sk-SK" dirty="0">
                <a:solidFill>
                  <a:srgbClr val="212529"/>
                </a:solidFill>
                <a:latin typeface="Rubik"/>
              </a:rPr>
              <a:t>Finančné prostriedky na PA boli zaslané na obdobie september až december 2025.</a:t>
            </a:r>
          </a:p>
          <a:p>
            <a:r>
              <a:rPr lang="sk-SK" i="0" dirty="0">
                <a:solidFill>
                  <a:srgbClr val="212529"/>
                </a:solidFill>
                <a:effectLst/>
                <a:latin typeface="Rubik"/>
              </a:rPr>
              <a:t>Na základe valorizácie platov o 7 % je </a:t>
            </a:r>
            <a:r>
              <a:rPr lang="sk-SK" b="1" i="0" dirty="0">
                <a:solidFill>
                  <a:srgbClr val="212529"/>
                </a:solidFill>
                <a:effectLst/>
                <a:latin typeface="Rubik"/>
              </a:rPr>
              <a:t>od 1.9.2025 mesačný normatív</a:t>
            </a:r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 na 1 pracovný úväzok PA je v sume </a:t>
            </a:r>
            <a:r>
              <a:rPr lang="sk-SK" b="1" i="0" dirty="0">
                <a:solidFill>
                  <a:srgbClr val="212529"/>
                </a:solidFill>
                <a:effectLst/>
                <a:latin typeface="Rubik"/>
              </a:rPr>
              <a:t>1 538 eur.</a:t>
            </a:r>
            <a:endParaRPr lang="sk-SK" dirty="0">
              <a:solidFill>
                <a:srgbClr val="212529"/>
              </a:solidFill>
              <a:latin typeface="Rubik"/>
            </a:endParaRPr>
          </a:p>
        </p:txBody>
      </p:sp>
    </p:spTree>
    <p:extLst>
      <p:ext uri="{BB962C8B-B14F-4D97-AF65-F5344CB8AC3E}">
        <p14:creationId xmlns:p14="http://schemas.microsoft.com/office/powerpoint/2010/main" val="142061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56222B-5A54-439F-9F00-B1C73B8D1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 – </a:t>
            </a:r>
            <a:r>
              <a:rPr lang="sk-SK" b="1" dirty="0">
                <a:highlight>
                  <a:srgbClr val="FFFF00"/>
                </a:highlight>
              </a:rPr>
              <a:t>Školský podporný tím (ŠPT)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16C8A44-D44A-470D-B3B5-89839A5AB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600" b="1" i="0" dirty="0">
                <a:solidFill>
                  <a:srgbClr val="212529"/>
                </a:solidFill>
                <a:effectLst/>
                <a:latin typeface="Rubik"/>
              </a:rPr>
              <a:t>príspevok na úhradu nákladov na osobné náklady školského špeciálneho pedagóga alebo odborného zamestnanca alebo iného pedagogického zamestnanca </a:t>
            </a:r>
            <a:r>
              <a:rPr lang="sk-SK" sz="2600" b="0" i="0" dirty="0">
                <a:solidFill>
                  <a:srgbClr val="212529"/>
                </a:solidFill>
                <a:effectLst/>
                <a:latin typeface="Rubik"/>
              </a:rPr>
              <a:t>na zabezpečenie poskytovania činností podpornej úrovne prvého stupňa v systéme poradenstva a prevencie - </a:t>
            </a:r>
            <a:r>
              <a:rPr lang="pl-PL" b="0" i="0" dirty="0">
                <a:solidFill>
                  <a:srgbClr val="212529"/>
                </a:solidFill>
                <a:effectLst/>
                <a:latin typeface="Rubik"/>
              </a:rPr>
              <a:t>§ 4e ods. 1 písm. b) zákona č. 597/2003 Z. z.</a:t>
            </a:r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.</a:t>
            </a:r>
          </a:p>
          <a:p>
            <a:r>
              <a:rPr lang="sk-SK" dirty="0">
                <a:solidFill>
                  <a:srgbClr val="212529"/>
                </a:solidFill>
                <a:latin typeface="Rubik"/>
              </a:rPr>
              <a:t>V auguste 2025 boli zaslané zriaďovateľom FP na ŠPT na mesiace september – december 2025</a:t>
            </a:r>
          </a:p>
          <a:p>
            <a:r>
              <a:rPr lang="sk-SK" b="1" i="0" dirty="0">
                <a:solidFill>
                  <a:srgbClr val="212529"/>
                </a:solidFill>
                <a:effectLst/>
                <a:latin typeface="Rubik"/>
              </a:rPr>
              <a:t>Vzhľadom na valorizáciu platov o 7 % je od 1. 9. 2025 mesačný normatív</a:t>
            </a:r>
            <a:r>
              <a:rPr lang="sk-SK" b="0" i="0" dirty="0">
                <a:solidFill>
                  <a:srgbClr val="212529"/>
                </a:solidFill>
                <a:effectLst/>
                <a:latin typeface="Rubik"/>
              </a:rPr>
              <a:t> na 1 pracovný úväzok ŠPT je v sume </a:t>
            </a:r>
            <a:r>
              <a:rPr lang="sk-SK" b="1" i="0" dirty="0">
                <a:solidFill>
                  <a:srgbClr val="212529"/>
                </a:solidFill>
                <a:effectLst/>
                <a:latin typeface="Rubik"/>
              </a:rPr>
              <a:t>2 330 eur.</a:t>
            </a:r>
            <a:endParaRPr lang="sk-SK" dirty="0">
              <a:solidFill>
                <a:srgbClr val="212529"/>
              </a:solidFill>
              <a:latin typeface="Rubik"/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82186021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1093</Words>
  <Application>Microsoft Office PowerPoint</Application>
  <PresentationFormat>Širokouhlá</PresentationFormat>
  <Paragraphs>61</Paragraphs>
  <Slides>13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Rubik</vt:lpstr>
      <vt:lpstr>Verdana</vt:lpstr>
      <vt:lpstr>Motív Office</vt:lpstr>
      <vt:lpstr>  Pracovná porada 2025  </vt:lpstr>
      <vt:lpstr>Štatistický výkaz Škol 1-04</vt:lpstr>
      <vt:lpstr>Vzdelávacie poukazy</vt:lpstr>
      <vt:lpstr>Vzdelávacie poukazy</vt:lpstr>
      <vt:lpstr>Dopravné</vt:lpstr>
      <vt:lpstr>Príspevok na kurz pohybových aktivít</vt:lpstr>
      <vt:lpstr>Príspevok na školu v prírode</vt:lpstr>
      <vt:lpstr>Podporné opatrenia: Pedagogický asistent</vt:lpstr>
      <vt:lpstr>PO – Školský podporný tím (ŠPT)</vt:lpstr>
      <vt:lpstr>PO – sebaoblužné činnosti  pomocný vychovávateľ</vt:lpstr>
      <vt:lpstr>PO – zdravotnícky pracovník</vt:lpstr>
      <vt:lpstr>Podporné opatrenia – PA, ŠPT, sebaoblužné činnosti a zdravotnícky pracovník</vt:lpstr>
      <vt:lpstr>Ďakujem za pozornosť.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Štatistický výkaz Škol 1-04</dc:title>
  <dc:creator>Štefánia Babková</dc:creator>
  <cp:lastModifiedBy>Ingrid Hrnčárová</cp:lastModifiedBy>
  <cp:revision>22</cp:revision>
  <dcterms:created xsi:type="dcterms:W3CDTF">2024-09-02T09:44:31Z</dcterms:created>
  <dcterms:modified xsi:type="dcterms:W3CDTF">2025-09-05T05:05:01Z</dcterms:modified>
</cp:coreProperties>
</file>