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722" r:id="rId3"/>
    <p:sldId id="740" r:id="rId4"/>
    <p:sldId id="737" r:id="rId5"/>
    <p:sldId id="260" r:id="rId6"/>
    <p:sldId id="742" r:id="rId7"/>
    <p:sldId id="741" r:id="rId8"/>
    <p:sldId id="753" r:id="rId9"/>
    <p:sldId id="264" r:id="rId10"/>
    <p:sldId id="743" r:id="rId11"/>
    <p:sldId id="263" r:id="rId12"/>
    <p:sldId id="258" r:id="rId13"/>
    <p:sldId id="261" r:id="rId14"/>
    <p:sldId id="262" r:id="rId15"/>
    <p:sldId id="736" r:id="rId16"/>
    <p:sldId id="732" r:id="rId17"/>
    <p:sldId id="730" r:id="rId18"/>
    <p:sldId id="738" r:id="rId19"/>
    <p:sldId id="755" r:id="rId20"/>
    <p:sldId id="744" r:id="rId21"/>
    <p:sldId id="747" r:id="rId22"/>
    <p:sldId id="748" r:id="rId23"/>
    <p:sldId id="756" r:id="rId24"/>
    <p:sldId id="749" r:id="rId25"/>
    <p:sldId id="723" r:id="rId26"/>
    <p:sldId id="265" r:id="rId27"/>
    <p:sldId id="724" r:id="rId28"/>
    <p:sldId id="266" r:id="rId29"/>
    <p:sldId id="726" r:id="rId30"/>
    <p:sldId id="727" r:id="rId31"/>
    <p:sldId id="745" r:id="rId32"/>
    <p:sldId id="746" r:id="rId33"/>
    <p:sldId id="271" r:id="rId34"/>
    <p:sldId id="276" r:id="rId35"/>
    <p:sldId id="275" r:id="rId36"/>
    <p:sldId id="281" r:id="rId37"/>
    <p:sldId id="750" r:id="rId38"/>
    <p:sldId id="751" r:id="rId39"/>
    <p:sldId id="752" r:id="rId40"/>
    <p:sldId id="282" r:id="rId41"/>
    <p:sldId id="285" r:id="rId42"/>
    <p:sldId id="283" r:id="rId43"/>
    <p:sldId id="284" r:id="rId44"/>
    <p:sldId id="287" r:id="rId45"/>
    <p:sldId id="288" r:id="rId46"/>
    <p:sldId id="758" r:id="rId47"/>
    <p:sldId id="759" r:id="rId48"/>
    <p:sldId id="757" r:id="rId49"/>
    <p:sldId id="754" r:id="rId50"/>
    <p:sldId id="713" r:id="rId51"/>
    <p:sldId id="717" r:id="rId52"/>
    <p:sldId id="735" r:id="rId53"/>
    <p:sldId id="734" r:id="rId5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17B30013-9122-4C8C-BF91-D8D1AC8839C0}">
          <p14:sldIdLst>
            <p14:sldId id="256"/>
            <p14:sldId id="722"/>
            <p14:sldId id="740"/>
            <p14:sldId id="737"/>
            <p14:sldId id="260"/>
            <p14:sldId id="742"/>
            <p14:sldId id="741"/>
            <p14:sldId id="753"/>
            <p14:sldId id="264"/>
            <p14:sldId id="743"/>
            <p14:sldId id="263"/>
            <p14:sldId id="258"/>
            <p14:sldId id="261"/>
            <p14:sldId id="262"/>
            <p14:sldId id="736"/>
            <p14:sldId id="732"/>
            <p14:sldId id="730"/>
            <p14:sldId id="738"/>
            <p14:sldId id="755"/>
            <p14:sldId id="744"/>
            <p14:sldId id="747"/>
            <p14:sldId id="748"/>
            <p14:sldId id="756"/>
            <p14:sldId id="749"/>
            <p14:sldId id="723"/>
            <p14:sldId id="265"/>
            <p14:sldId id="724"/>
            <p14:sldId id="266"/>
            <p14:sldId id="726"/>
            <p14:sldId id="727"/>
            <p14:sldId id="745"/>
            <p14:sldId id="746"/>
            <p14:sldId id="271"/>
            <p14:sldId id="276"/>
            <p14:sldId id="275"/>
            <p14:sldId id="281"/>
            <p14:sldId id="750"/>
            <p14:sldId id="751"/>
            <p14:sldId id="752"/>
            <p14:sldId id="282"/>
            <p14:sldId id="285"/>
            <p14:sldId id="283"/>
            <p14:sldId id="284"/>
            <p14:sldId id="287"/>
            <p14:sldId id="288"/>
            <p14:sldId id="758"/>
            <p14:sldId id="759"/>
            <p14:sldId id="757"/>
            <p14:sldId id="754"/>
            <p14:sldId id="713"/>
            <p14:sldId id="717"/>
            <p14:sldId id="735"/>
            <p14:sldId id="7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C3241-73B0-4AD9-86A8-B3D8540711FC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DD390-3689-4BB3-AB1A-C143DF371B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085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C5C73-BC8E-47C2-A571-275764091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A961C7-3BEC-4792-9343-5E1AD13F5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0C9311-2F66-41DD-B374-7E3C858A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C34-9AC7-4828-99B5-83B1B55CCD08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48615E-80D3-472A-ABF8-F5C3863A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D3DE78-0EB9-4E30-B124-FD09157B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11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3FEFF-27E4-4076-A7BA-98D30188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DCDACCE-562D-4EB2-8B8F-6FB5C8290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937E42-B0C4-4CFB-8F2F-D3A71A10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3A0-DBE7-4495-8FCA-F3C46A5FD377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7B3D5F-A62C-4DC5-B3E1-34F9DAAC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45B862-6C9F-4FE3-B914-3C311E51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512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885B10B-BBB4-4906-96FE-09FFFA9A3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D4DE012-78B0-493E-A297-C6562F8B2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2C9ABA-E78B-4CEB-A467-BE5C22D7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393F-7D95-4163-BB53-385F4FE4B210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83D2B1A-7C66-4E13-BD8A-D78AECCD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ECBE7F-1965-46EE-82D4-55C55120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0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AF045-03F8-469D-82C5-9C887F1F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00D6F4-66AA-4EFB-9A22-233327F6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8C1F84D-55A6-4619-8BEF-5F4B706E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47A-E744-4BBC-AA4F-A13D64B2BD5D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91F388-F0DA-457A-8A4A-EE9593B2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4E364C-FE85-4252-B142-39F1E595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537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BCAF2-087D-4797-8671-B4F89AB1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BDCA90-CA99-42DB-99EC-7945BEC4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24B93E-E417-4DF2-8C15-95E8895A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190-DFA9-40C7-B98E-BAFD29306407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67EC7EC-FFD3-40DB-AD2C-52B7D966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00ECBA0-84B6-4EA5-8FC1-9ED75906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60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1CAAC-8BD0-4AF6-9B7E-6B76277C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42BAF0-0A72-4774-ACB2-8911E9400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628165E-A687-40F6-8228-78E16597D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533DC88-0AD3-4174-BD73-B6E3227F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A159-6C03-4F5D-950E-396B2D7C8557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87E336E-6BE3-4822-921B-BFB9B66A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D51DCD5-B2B6-4442-B95E-4E6CC270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27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3119E-BFA9-445C-B59E-8342441D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2BFF89-A476-48C5-850B-78E84202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EA682E7-BE30-467A-A5E8-4A7035F74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83844E-FE81-42D1-B37D-2C13F1AC1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C438959-4400-4237-9936-B53D15CB8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950BD43-E82C-4052-9F64-2A8B750E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345C-D659-4CE2-8895-9EB79E23F809}" type="datetime1">
              <a:rPr lang="sk-SK" smtClean="0"/>
              <a:t>15. 9. 2025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E409F3-8BFC-453C-9E8C-56C860E4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96B00B4-8B6C-48A6-9277-158786E7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416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D4F01-9C72-4A13-801E-10802CD2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1E3C7F1-4D2D-4C08-B374-F892E367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C6-10DA-4F36-A09D-91EFD59D1208}" type="datetime1">
              <a:rPr lang="sk-SK" smtClean="0"/>
              <a:t>15. 9. 2025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FC06998-5BA7-4D9D-98F2-1440058E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F4FCE40-E98B-4856-A81E-494A5728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59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D31F2C5-DDD1-4095-9092-EE19A939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1E7A-EAA9-4B59-9819-99C5A238E83F}" type="datetime1">
              <a:rPr lang="sk-SK" smtClean="0"/>
              <a:t>15. 9. 2025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DD93C70-F820-40E5-A2A0-9C6B6F0E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416628D-F9A9-480F-93D2-D6EA338E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9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8A275-1998-4600-A33C-DC695757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BF4211-5397-4735-A75F-45C5C23E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1DEBD1-F991-48D0-8626-B0A8BCE17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8826590-32C4-4656-AD41-94B19D40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544-5CAB-4B19-AEB4-334BF4A8EEEE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A4E7518-ED5E-4F7C-97D9-CA1302E0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1F472A2-D704-4EB9-89D6-A44F5BBF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17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1074C-8FF1-4A7C-85B5-DEFCF7F5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DF356E4-2EE7-4CF2-9677-FC06E4D56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A444E3-5E91-4CBA-B020-502FFCC8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C42DE4E-FA94-40BE-B815-911771B9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B9AA-0BB5-433A-96BC-F555B1EE7821}" type="datetime1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8D93042-0844-449D-BDD5-426BA3A5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F015FD-E27C-4069-A300-08003D01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9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9E7B712-7866-4941-A858-C73BDDFA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20F4E4-6F72-4FC8-A020-A9BA0C019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356546-5C66-4182-9A1B-33B5F694F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A281-1349-43E5-8EA4-C22E1942CA1E}" type="datetime1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CF14F1-4F27-42CA-9A93-3D8FCAE00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350A64-B203-41AC-AF3C-3F90DE2E6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7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sk/dokumentacia-pre-zakladne-skol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s://www.minedu.sk/normativ-materialno-technickeho-a-priestoroveho-zabezpecenia-v-zakladnej-skol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zdelavanie21.s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rinfo.iedu.sk/RISPorta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financovanie-regionalneho-skolstva/" TargetMode="External"/><Relationship Id="rId2" Type="http://schemas.openxmlformats.org/officeDocument/2006/relationships/hyperlink" Target="https://www.minedu.sk/financovanie-skolstv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nedu.sk/pedagogicko-organizacne-pokyny-na-skolsky-rok-20252026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sk/vnutorne-rezortne-predpisy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orady%20Z&#352;%20september%202025.pptx" TargetMode="External"/><Relationship Id="rId2" Type="http://schemas.openxmlformats.org/officeDocument/2006/relationships/hyperlink" Target="https://www.minedu.sk/ospravedlnovanie-ziakov-vzakladnych-skolach-od-192025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0ABDE-FE37-4FC3-8687-E7CD1F1C4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Pracovná porada  pre ZŠ,ŠZŠ JŠ, CVČ a ŠZ  </a:t>
            </a:r>
            <a:br>
              <a:rPr lang="sk-SK" dirty="0"/>
            </a:br>
            <a:r>
              <a:rPr lang="sk-SK" dirty="0"/>
              <a:t>9. – 10. september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B2A8F6-60AA-4C0C-9B49-53B454AAE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Regionálny úrad školskej správy v Nitre</a:t>
            </a:r>
          </a:p>
          <a:p>
            <a:r>
              <a:rPr lang="sk-SK" dirty="0"/>
              <a:t>PaedDr. Ingrid Hrnčárová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219496-47C6-45E2-B9B0-95DB194C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996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10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1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785E1-B94A-4330-97A9-E3C5D24A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Dokumentácia pre základné školy</a:t>
            </a: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r>
              <a:rPr lang="sk-SK" sz="2200" b="1" i="0" dirty="0">
                <a:solidFill>
                  <a:srgbClr val="212529"/>
                </a:solidFill>
                <a:effectLst/>
                <a:latin typeface="Rubik"/>
                <a:hlinkClick r:id="rId2"/>
              </a:rPr>
              <a:t>https://www.minedu.sk/dokumentacia-pre-zakladne-skoly/</a:t>
            </a:r>
            <a:endParaRPr lang="sk-SK" sz="2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3ED749-A5F5-48E4-9DBC-3D7805DCF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9102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V čom vám materiál pomôže?</a:t>
            </a:r>
            <a:endParaRPr lang="sk-SK" b="1" dirty="0"/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Všetko dôležité na jednom mieste, prehľadne a zrozumiteľne.</a:t>
            </a:r>
          </a:p>
          <a:p>
            <a:r>
              <a:rPr lang="sk-SK" dirty="0"/>
              <a:t>Uľahčuje každodennú, ale aj dlhodobú administratívnu prácu.</a:t>
            </a:r>
          </a:p>
          <a:p>
            <a:r>
              <a:rPr lang="sk-SK" dirty="0"/>
              <a:t>Súčasťou materiálu je praktický sprievodca úlohami počas celého roka.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01D9FF3-7C1F-4294-834C-BD4F41DC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762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D3AC6-B5E5-4B41-A987-0BD17AF1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Kalendárium riaditeľa/riaditeľky ZŠ.</a:t>
            </a:r>
            <a:br>
              <a:rPr lang="sk-SK" b="1" dirty="0"/>
            </a:br>
            <a:r>
              <a:rPr lang="sk-SK" sz="2700" dirty="0"/>
              <a:t>ide o praktickú pomôcku pre základné školy. Obsahuje prehľad všetkých dôležitých činností, ktoré je potrebné vykonávať počas celého roka v ZŠ.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F6BD6D-4AA7-46E7-87D3-3E62CCCF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V </a:t>
            </a:r>
            <a:r>
              <a:rPr lang="sk-SK" dirty="0" err="1"/>
              <a:t>kalendáriu</a:t>
            </a:r>
            <a:r>
              <a:rPr lang="sk-SK" dirty="0"/>
              <a:t> nájdete:</a:t>
            </a:r>
          </a:p>
          <a:p>
            <a:endParaRPr lang="sk-SK" dirty="0"/>
          </a:p>
          <a:p>
            <a:r>
              <a:rPr lang="sk-SK" dirty="0"/>
              <a:t>Činnosti rozdelené podľa mesiacov školského roka, zodpovedných osôb, procesu schvaľovania a konečného termínu, do ktorého je potrebné daný dokument schváliť.</a:t>
            </a:r>
          </a:p>
          <a:p>
            <a:r>
              <a:rPr lang="sk-SK" dirty="0"/>
              <a:t>Priebežné úlohy, ktoré sa vykonávajú počas roka podľa potreby.</a:t>
            </a:r>
          </a:p>
          <a:p>
            <a:r>
              <a:rPr lang="sk-SK" dirty="0"/>
              <a:t>Bezodkladné úlohy, ktoré treba riešiť ihneď, ak nastanú.</a:t>
            </a:r>
          </a:p>
          <a:p>
            <a:r>
              <a:rPr lang="sk-SK" dirty="0"/>
              <a:t>Prehľad rozhodnutí, ktoré riaditeľ/riaditeľka vydáva.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Kalendárium vám pomôže mať prehľad, na nič nezabudnúť a plánovať si prácu efektívne a dopredu</a:t>
            </a:r>
            <a:r>
              <a:rPr lang="sk-SK" dirty="0"/>
              <a:t>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D75F9D7-EC80-4555-97DE-C457912A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273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C6124-5A4A-4E99-BDE4-8C973089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Normatív materiálno-technického a priestorového zabezpečenia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A15544-B6A6-4B86-A3F8-8422503F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Ministerstvo školstva, výskumu, vývoja a mládeže Slovenskej republiky podľa </a:t>
            </a:r>
            <a:r>
              <a:rPr lang="sk-SK" b="1" dirty="0"/>
              <a:t>§ 14 ods. 6 písm. e) zákona č. 596/2003 Z. z</a:t>
            </a:r>
            <a:r>
              <a:rPr lang="sk-SK" dirty="0"/>
              <a:t>. o štátnej správe v školstve a školskej samospráve a o zmene a doplnení niektorých zákonov v znení neskorších predpisov, </a:t>
            </a:r>
            <a:r>
              <a:rPr lang="sk-SK" dirty="0">
                <a:highlight>
                  <a:srgbClr val="FFFF00"/>
                </a:highlight>
              </a:rPr>
              <a:t>vydáva a zverejňuje </a:t>
            </a:r>
            <a:r>
              <a:rPr lang="sk-SK" dirty="0"/>
              <a:t>na webovom sídle normatívy materiálno-technického a priestorového zabezpečenia v základnej škole.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2"/>
              </a:rPr>
              <a:t>https://www.minedu.sk/normativ-materialno-technickeho-a-priestoroveho-zabezpecenia-v-zakladnej-skole/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3" action="ppaction://hlinksldjump"/>
              </a:rPr>
              <a:t>https://www.minedu.sk/normativ-materialno-technickeho-a-priestoroveho-zabezpecenia-v-zakladnej-umeleckej-skole/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A360B19-FF47-4B58-A167-1399C94F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203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D5869-F47A-41C2-AC8D-859DE542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Kutikulárna reforma</a:t>
            </a:r>
            <a:br>
              <a:rPr lang="sk-SK" b="1" dirty="0"/>
            </a:br>
            <a:r>
              <a:rPr lang="sk-SK" sz="3200" dirty="0">
                <a:hlinkClick r:id="rId2"/>
              </a:rPr>
              <a:t>https://vzdelavanie21.sk/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49BC7A-2667-4C76-99AB-7F3DC08CF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Ďalšie užitočné odkazy: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- Informácie k Štátnemu vzdelávacieho programu pre základné vzdelávanie (2023).</a:t>
            </a:r>
          </a:p>
          <a:p>
            <a:r>
              <a:rPr lang="sk-SK" dirty="0"/>
              <a:t>- Informácie k Školským vzdelávacím programom.</a:t>
            </a:r>
          </a:p>
          <a:p>
            <a:r>
              <a:rPr lang="sk-SK" dirty="0"/>
              <a:t>- Informácie k Regionálnym centrám podpory učiteľov (RCPU).</a:t>
            </a:r>
          </a:p>
          <a:p>
            <a:r>
              <a:rPr lang="sk-SK" dirty="0"/>
              <a:t>- Informácie k Organizačným zmenám v základných školách.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CFD1013-D142-484B-BD4C-867F3D5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50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Rezortný informačný systém RIS -Portál</a:t>
            </a:r>
            <a:br>
              <a:rPr lang="sk-SK" dirty="0"/>
            </a:br>
            <a:r>
              <a:rPr lang="sk-SK" dirty="0">
                <a:hlinkClick r:id="rId2"/>
              </a:rPr>
              <a:t>RIS – Portál</a:t>
            </a:r>
            <a:r>
              <a:rPr lang="sk-SK" dirty="0"/>
              <a:t>      </a:t>
            </a:r>
            <a:r>
              <a:rPr lang="sk-SK" b="1" dirty="0">
                <a:solidFill>
                  <a:srgbClr val="FF0000"/>
                </a:solidFill>
              </a:rPr>
              <a:t>EDUZBER 2025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1. krok doplnenie údajov v  ŠIS  (jednotkové údaje: noví žiaci, ukončenie štúdia, zamestnanci ...</a:t>
            </a:r>
            <a:r>
              <a:rPr lang="sk-SK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2. krok zaslanie aktualizačnej dávky kontrola reportu: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rgbClr val="FF0000"/>
                </a:solidFill>
              </a:rPr>
              <a:t>Report DŽP</a:t>
            </a:r>
            <a:r>
              <a:rPr lang="sk-SK" dirty="0"/>
              <a:t>“ 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rgbClr val="FF0000"/>
                </a:solidFill>
              </a:rPr>
              <a:t>Report zamestnancov</a:t>
            </a:r>
            <a:r>
              <a:rPr lang="sk-SK" dirty="0"/>
              <a:t>“ 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rgbClr val="FF0000"/>
                </a:solidFill>
              </a:rPr>
              <a:t>Report údajov </a:t>
            </a:r>
            <a:r>
              <a:rPr lang="sk-SK" dirty="0" err="1">
                <a:solidFill>
                  <a:srgbClr val="FF0000"/>
                </a:solidFill>
              </a:rPr>
              <a:t>ŠaŠZ</a:t>
            </a:r>
            <a:r>
              <a:rPr lang="sk-SK" dirty="0"/>
              <a:t>“.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946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86C5C03-8848-4631-A204-658CC1F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16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BAB8288-2A31-41BC-ACEE-446AD6E0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742"/>
            <a:ext cx="12192000" cy="594851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2544D-2333-4B1A-8BF5-27EA8F4A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DA6FCF-C94F-4C04-8D70-6B202BE5F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88F2F60-8EC6-4EE9-8DFD-536CFC81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17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4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18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19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63"/>
            <a:ext cx="11658600" cy="67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ADA34-69FB-41A2-81E9-2E347F96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Zameranie prezentácie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DA5112-3176-483B-812D-20FEB65D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dirty="0"/>
              <a:t>Organizácia školského roka 2025/2025 </a:t>
            </a:r>
          </a:p>
          <a:p>
            <a:r>
              <a:rPr lang="sk-SK" dirty="0"/>
              <a:t>Metodické usmernenia pre ZŠ a </a:t>
            </a:r>
            <a:r>
              <a:rPr lang="sk-SK" dirty="0" err="1"/>
              <a:t>Newsletter</a:t>
            </a:r>
            <a:r>
              <a:rPr lang="sk-SK" dirty="0"/>
              <a:t> - novinky za školstva</a:t>
            </a:r>
          </a:p>
          <a:p>
            <a:r>
              <a:rPr lang="sk-SK" dirty="0"/>
              <a:t>Krízové udalosti na školách</a:t>
            </a:r>
          </a:p>
          <a:p>
            <a:r>
              <a:rPr lang="sk-SK" dirty="0"/>
              <a:t>Dokumentácia ZŠ a Kalendárium</a:t>
            </a:r>
          </a:p>
          <a:p>
            <a:r>
              <a:rPr lang="sk-SK" dirty="0"/>
              <a:t>Ospravedlňovanie žiakov v základných školách</a:t>
            </a:r>
          </a:p>
          <a:p>
            <a:r>
              <a:rPr lang="sk-SK" dirty="0"/>
              <a:t>Normatív materiálno-technického a priestorového zabezpečenia</a:t>
            </a:r>
          </a:p>
          <a:p>
            <a:r>
              <a:rPr lang="sk-SK" dirty="0" err="1"/>
              <a:t>Kurikulárna</a:t>
            </a:r>
            <a:r>
              <a:rPr lang="sk-SK" dirty="0"/>
              <a:t> reforma</a:t>
            </a:r>
          </a:p>
          <a:p>
            <a:r>
              <a:rPr lang="sk-SK" dirty="0"/>
              <a:t>EDUZBER 2025  a financovanie škôl </a:t>
            </a:r>
          </a:p>
          <a:p>
            <a:r>
              <a:rPr lang="sk-SK" dirty="0"/>
              <a:t>Podporné opatrenie</a:t>
            </a:r>
          </a:p>
          <a:p>
            <a:r>
              <a:rPr lang="sk-SK" b="1" dirty="0"/>
              <a:t>Zdieľaní odborní zamestnanci</a:t>
            </a:r>
          </a:p>
          <a:p>
            <a:r>
              <a:rPr lang="sk-SK" dirty="0"/>
              <a:t>Legislatíva a vnútorné rezortné predpisy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Desegregácia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šikana a </a:t>
            </a:r>
            <a:r>
              <a:rPr kumimoji="0" lang="sk-S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kiberšikana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Umelá inteligencia na školách</a:t>
            </a:r>
            <a:endParaRPr lang="sk-SK" dirty="0"/>
          </a:p>
          <a:p>
            <a:r>
              <a:rPr lang="sk-SK" dirty="0"/>
              <a:t>Školské obvody</a:t>
            </a:r>
          </a:p>
          <a:p>
            <a:r>
              <a:rPr lang="sk-SK" dirty="0"/>
              <a:t>Školské úrady 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92278B-A7D7-43FD-8EF3-96D233F1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392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20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0485"/>
            <a:ext cx="12192000" cy="64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21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22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5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23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854" y="0"/>
            <a:ext cx="1304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55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24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A4A01-DEA7-4BA3-B99D-A56DCB67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Otázky k financovaniu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FD692E-6CDE-4ABE-A5A9-25AC9393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https://www.minedu.sk/financovanie-skolstva/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>
                <a:effectLst/>
              </a:rPr>
              <a:t>Financovanie školstva</a:t>
            </a:r>
          </a:p>
          <a:p>
            <a:pPr marL="0" indent="0">
              <a:buNone/>
            </a:pPr>
            <a:endParaRPr lang="sk-SK" b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u="none" strike="noStrike" dirty="0">
                <a:effectLst/>
                <a:latin typeface="Rubik"/>
              </a:rPr>
              <a:t>Financovanie vysokého školstva</a:t>
            </a:r>
            <a:endParaRPr lang="sk-SK" b="0" i="0" dirty="0">
              <a:effectLst/>
              <a:latin typeface="Rubik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u="sng" dirty="0">
                <a:solidFill>
                  <a:srgbClr val="212529"/>
                </a:solidFill>
                <a:effectLst/>
                <a:latin typeface="Rubik"/>
                <a:hlinkClick r:id="rId3"/>
              </a:rPr>
              <a:t>Financovanie regionálneho školstva</a:t>
            </a:r>
            <a:r>
              <a:rPr lang="sk-SK" b="0" i="0" u="sng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→→</a:t>
            </a:r>
            <a:endParaRPr lang="sk-SK" b="0" i="0" u="sng" dirty="0">
              <a:solidFill>
                <a:srgbClr val="212529"/>
              </a:solidFill>
              <a:effectLst/>
              <a:latin typeface="Rubik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↓↓ </a:t>
            </a:r>
            <a:r>
              <a:rPr lang="sk-SK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Normatívne určené objemy finančných prostriedkov r 2025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Stiahnuť a uložiť do počítača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77E571-07BF-46E4-9DBD-2DA5F55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846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BEB0509-8A04-4B38-B9C4-9D5C7B04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26</a:t>
            </a:fld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D02AA646-3C44-419D-9C7D-EC43EC55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616"/>
            <a:ext cx="12192000" cy="56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2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9A7DBA9-3598-419E-98F8-5DEF3F4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27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D9C9D69-0014-444B-9B5D-52927052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898"/>
            <a:ext cx="12192000" cy="63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4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E98C6B-CECF-4B82-AB3B-31578E36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28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17C7CC9-4139-426E-9DBB-0BC1C7AA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534"/>
            <a:ext cx="12192000" cy="44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94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2027256-E7E8-4E71-AF72-89185AA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29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7A86471-77DD-4149-9775-4635BC56A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946"/>
            <a:ext cx="12192000" cy="43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78A71-CE4B-476C-A3FF-5EB4824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Pedagogicko-organizačné pokyny na školský rok 2025/2026</a:t>
            </a:r>
            <a:br>
              <a:rPr lang="pl-PL" sz="2800" b="1" dirty="0"/>
            </a:br>
            <a:r>
              <a:rPr lang="pl-PL" sz="2400" b="1" dirty="0">
                <a:hlinkClick r:id="rId2"/>
              </a:rPr>
              <a:t>https://www.minedu.sk/pedagogicko-organizacne-pokyny-na-skolsky-rok-20252026/</a:t>
            </a:r>
            <a:endParaRPr lang="sk-SK" sz="2400" b="1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24E23218-7CE9-4A51-BD87-CC3219EE7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0333"/>
            <a:ext cx="9985131" cy="4615636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5278FF7-503A-445D-B8C5-A16B61D9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05260-28DD-4C40-B602-A054979FAC01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56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6024D96E-302C-44A2-B609-C6EB88B3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30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7065C87-00C7-4487-A54C-5CC8C47C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" y="1126809"/>
            <a:ext cx="12192000" cy="44430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CF95A9D-4F3A-4681-8AC7-27385D7A1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657"/>
            <a:ext cx="12192000" cy="45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6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31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32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15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1F90C-D87E-49AA-9B61-23B81EDA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hlinkClick r:id="rId2" action="ppaction://hlinksldjump"/>
              </a:rPr>
              <a:t>https://podporneopatrenia.minedu.sk/katalog-podpornych-opatreni/</a:t>
            </a:r>
            <a:endParaRPr lang="sk-SK" sz="28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198AEAD-5682-46DB-89E8-5360DDF38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0923" y="1477108"/>
            <a:ext cx="9812215" cy="5090746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AEB20B0-E0A8-4594-96AF-1081D11A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3324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6EED6-8459-4CC0-BBE0-EC48A66F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hlinkClick r:id="rId2" action="ppaction://hlinksldjump"/>
              </a:rPr>
              <a:t>https://podporneopatrenia.minedu.sk/financovanie-podpornych-opatreni/</a:t>
            </a:r>
            <a:endParaRPr lang="sk-SK" sz="24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97B6E04-0420-4009-BFBC-C0DEDA2A4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5608" y="1239714"/>
            <a:ext cx="10448192" cy="5398477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D1817D9-C111-4CB4-A398-A6BF3849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957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EE0CE-AB40-4307-B478-FFC9F3CE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Rolujeme sa dolu   ↓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2612F3D-7463-4482-B825-9CDB4273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301262"/>
            <a:ext cx="11131061" cy="5750169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766F196-9B50-4962-99C7-EC4D5EA6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650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85FB7-73FF-4A8E-ACE7-144CF8C0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600" b="1" dirty="0"/>
              <a:t>Štandardy odborných činností v systéme poradenstva a prevencie</a:t>
            </a:r>
            <a:br>
              <a:rPr lang="sk-SK" sz="3600" b="1" dirty="0"/>
            </a:br>
            <a:r>
              <a:rPr lang="sk-SK" sz="2200" b="1" dirty="0">
                <a:hlinkClick r:id="rId2" action="ppaction://hlinksldjump"/>
              </a:rPr>
              <a:t>https://www.minedu.sk/standardy-odbornych-cinnosti-v-systeme-poradenstva-a-prevencie/</a:t>
            </a:r>
            <a:endParaRPr lang="sk-SK" sz="2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C23E4-34BF-4290-951F-6D4CFED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↓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B69165-FA9A-4A6A-99EE-60DA63CD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36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E593745-A62E-43D2-BD6C-8EE26E78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19866"/>
            <a:ext cx="10244667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58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Pilotný projekt "zdieľaných odborných zamestnancov"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Pridelenie zdieľaného odborného zamestnanca</a:t>
            </a:r>
          </a:p>
          <a:p>
            <a:r>
              <a:rPr lang="sk-SK" dirty="0"/>
              <a:t>Ministerstvo školstva, výskumu, vývoja a mládeže SR spustilo pre školský rok 2025/2026 pilotný projekt "zdieľaných odborných zamestnancov". V rámci tohto projektu bolo nášmu Centru poradenstva a prevencie Zlaté Moravce (CPP Zlaté Moravce) pridelené jedno pracovné miesto zdieľaného odborného zamestnanca.</a:t>
            </a:r>
          </a:p>
          <a:p>
            <a:r>
              <a:rPr lang="sk-SK" dirty="0"/>
              <a:t>Tento projekt je určený školám, ktorým Metodika prideľovania finančných prostriedkov na realizáciu podporných opatrení vo výchove a vzdelávaní na školský rok 2025/2026 neumožňovala získať vlastného odborného zamestnanca – člena školského podporného tímu.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6451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Činnosti zdieľaného odborného zamestnanca</a:t>
            </a:r>
            <a:br>
              <a:rPr lang="sk-SK" dirty="0"/>
            </a:br>
            <a:endParaRPr lang="sk-SK" dirty="0"/>
          </a:p>
        </p:txBody>
      </p:sp>
      <p:sp>
        <p:nvSpPr>
          <p:cNvPr id="11" name="Zástupný objekt pre obsah 10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Zdieľaný odborný zamestnanec (psychológ, špeciálny pedagóg alebo sociálny pedagóg) bude na Vašej škole vykonávať </a:t>
            </a:r>
            <a:r>
              <a:rPr lang="sk-SK" b="1" dirty="0">
                <a:solidFill>
                  <a:srgbClr val="FF0000"/>
                </a:solidFill>
              </a:rPr>
              <a:t>odborné činnosti druhej podpornej úrovne</a:t>
            </a:r>
            <a:r>
              <a:rPr lang="sk-SK" dirty="0"/>
              <a:t>, ktoré zahŕňajú:</a:t>
            </a:r>
          </a:p>
          <a:p>
            <a:pPr lvl="0"/>
            <a:r>
              <a:rPr lang="sk-SK" b="1" dirty="0"/>
              <a:t>Diagnostickú činnosť</a:t>
            </a:r>
            <a:r>
              <a:rPr lang="sk-SK" dirty="0"/>
              <a:t> – orientačná diagnostika s cieľom identifikácie potrieb detí/žiakov</a:t>
            </a:r>
          </a:p>
          <a:p>
            <a:pPr lvl="0"/>
            <a:r>
              <a:rPr lang="sk-SK" b="1" dirty="0"/>
              <a:t>Poradenskú činnosť</a:t>
            </a:r>
            <a:r>
              <a:rPr lang="sk-SK" dirty="0"/>
              <a:t> – individuálne a skupinové poradenstvo a konzultácie</a:t>
            </a:r>
          </a:p>
          <a:p>
            <a:pPr lvl="0"/>
            <a:r>
              <a:rPr lang="sk-SK" b="1" dirty="0"/>
              <a:t>Preventívnu činnosť</a:t>
            </a:r>
            <a:r>
              <a:rPr lang="sk-SK" dirty="0"/>
              <a:t> – podporu duševného zdravia, prevenciu rizikového správania</a:t>
            </a:r>
          </a:p>
          <a:p>
            <a:pPr lvl="0"/>
            <a:r>
              <a:rPr lang="sk-SK" b="1" dirty="0"/>
              <a:t>Intervenčnú činnosť</a:t>
            </a:r>
            <a:r>
              <a:rPr lang="sk-SK" dirty="0"/>
              <a:t> – pri riešení konkrétnych problémov</a:t>
            </a:r>
          </a:p>
          <a:p>
            <a:pPr lvl="0"/>
            <a:r>
              <a:rPr lang="sk-SK" b="1" dirty="0"/>
              <a:t>Krízovú intervenciu</a:t>
            </a:r>
            <a:r>
              <a:rPr lang="sk-SK" dirty="0"/>
              <a:t> (pokiaľ bude mať potrebnú kvalifikáciu)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071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Zdieľaný odborný zamestnanec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Náročnosť hľadania takéhoto odborného zamestnanca:</a:t>
            </a:r>
            <a:r>
              <a:rPr lang="sk-SK" dirty="0"/>
              <a:t> Nájdenie vhodného kandidáta (psychológ, špeciálny pedagóg alebo sociálny pedagóg), ktorý bude ochotný a schopný pracovať na 12 rôznych školách v okrese Zlaté Moravce, predstavuje značnú výzvu. Hľadáme odborníka s flexibilitou, organizačnými schopnosťami a </a:t>
            </a:r>
            <a:r>
              <a:rPr lang="sk-SK" b="1" dirty="0"/>
              <a:t>ochotou cestovať medzi školami.</a:t>
            </a:r>
            <a:endParaRPr lang="sk-SK" dirty="0"/>
          </a:p>
          <a:p>
            <a:r>
              <a:rPr lang="sk-SK" b="1" dirty="0"/>
              <a:t>Časový rozsah:</a:t>
            </a:r>
            <a:r>
              <a:rPr lang="sk-SK" dirty="0"/>
              <a:t> Vzhľadom na rozdelenie úväzku medzi školy bude zdieľaný odborný zamestnanec na každej škole pôsobiť v </a:t>
            </a:r>
            <a:r>
              <a:rPr lang="sk-SK" b="1" dirty="0"/>
              <a:t>obmedzenom časovom rozsahu</a:t>
            </a:r>
            <a:r>
              <a:rPr lang="sk-SK" dirty="0"/>
              <a:t>, preto je kľúčové efektívne naplánovať jeho činnosti.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82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Pedagogicko-organizačné pokyny na školský rok 2025/2026</a:t>
            </a:r>
            <a:endParaRPr lang="sk-SK" sz="3200" b="1" dirty="0"/>
          </a:p>
        </p:txBody>
      </p:sp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1 </a:t>
            </a:r>
            <a:r>
              <a:rPr lang="sk-SK" dirty="0">
                <a:solidFill>
                  <a:srgbClr val="FF0000"/>
                </a:solidFill>
              </a:rPr>
              <a:t>Termíny</a:t>
            </a:r>
            <a:r>
              <a:rPr lang="sk-SK" dirty="0"/>
              <a:t> prázdnin ZŠ, SŠ</a:t>
            </a:r>
          </a:p>
          <a:p>
            <a:pPr marL="0" indent="0">
              <a:buNone/>
            </a:pPr>
            <a:r>
              <a:rPr lang="sk-SK" dirty="0"/>
              <a:t>2 Celoslovenské </a:t>
            </a:r>
            <a:r>
              <a:rPr lang="sk-SK" dirty="0">
                <a:solidFill>
                  <a:srgbClr val="FF0000"/>
                </a:solidFill>
              </a:rPr>
              <a:t>testovanie</a:t>
            </a:r>
            <a:r>
              <a:rPr lang="sk-SK" dirty="0"/>
              <a:t> žiakov základných škôl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sz="2000" dirty="0"/>
              <a:t>2.1 Testovanie 9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sz="2000" dirty="0"/>
              <a:t>2.2 Externé testovanie na účel získania nižšieho stredného vzdelania </a:t>
            </a:r>
            <a:r>
              <a:rPr lang="sk-SK" dirty="0"/>
              <a:t>		 </a:t>
            </a:r>
          </a:p>
          <a:p>
            <a:pPr marL="0" indent="0">
              <a:buNone/>
            </a:pPr>
            <a:r>
              <a:rPr lang="sk-SK" dirty="0"/>
              <a:t>3 </a:t>
            </a:r>
            <a:r>
              <a:rPr lang="sk-SK" dirty="0">
                <a:solidFill>
                  <a:srgbClr val="FF0000"/>
                </a:solidFill>
              </a:rPr>
              <a:t>Termíny konania prijímacích skúšok </a:t>
            </a:r>
            <a:r>
              <a:rPr lang="sk-SK" dirty="0"/>
              <a:t>na stredné školy pre školský </a:t>
            </a:r>
          </a:p>
          <a:p>
            <a:pPr marL="0" indent="0">
              <a:buNone/>
            </a:pPr>
            <a:r>
              <a:rPr lang="sk-SK" dirty="0"/>
              <a:t>	rok 2026/2027 a termín zverejnenia zoznamu uchádzačov podľa </a:t>
            </a:r>
          </a:p>
          <a:p>
            <a:pPr marL="0" indent="0">
              <a:buNone/>
            </a:pPr>
            <a:r>
              <a:rPr lang="sk-SK" dirty="0"/>
              <a:t>	výsledkov prijímacieho konania pre školský rok 2026/2027</a:t>
            </a:r>
          </a:p>
          <a:p>
            <a:pPr marL="0" indent="0">
              <a:buNone/>
            </a:pPr>
            <a:r>
              <a:rPr lang="sk-SK" dirty="0"/>
              <a:t>7 </a:t>
            </a:r>
            <a:r>
              <a:rPr lang="sk-SK" dirty="0">
                <a:solidFill>
                  <a:srgbClr val="FF0000"/>
                </a:solidFill>
              </a:rPr>
              <a:t>Medzinárodné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merania</a:t>
            </a:r>
            <a:r>
              <a:rPr lang="sk-SK" dirty="0"/>
              <a:t>: </a:t>
            </a:r>
            <a:r>
              <a:rPr lang="sk-SK" sz="2200" dirty="0"/>
              <a:t>IEA PIRLS 2026 - apríl 2026</a:t>
            </a:r>
          </a:p>
          <a:p>
            <a:pPr marL="3200400" lvl="7" indent="0">
              <a:buNone/>
            </a:pPr>
            <a:r>
              <a:rPr lang="sk-SK" sz="2200" dirty="0"/>
              <a:t>	   Pilotná administrácia IEA TIMSS 2027 marec 2026</a:t>
            </a:r>
          </a:p>
          <a:p>
            <a:pPr marL="3657600" lvl="8" indent="0">
              <a:buNone/>
            </a:pPr>
            <a:r>
              <a:rPr lang="sk-SK" sz="2200" dirty="0"/>
              <a:t>   OECD TALIS 2024 -výsledky októbre 2025</a:t>
            </a:r>
          </a:p>
          <a:p>
            <a:pPr marL="0" indent="0">
              <a:buNone/>
            </a:pPr>
            <a:r>
              <a:rPr lang="sk-SK" dirty="0"/>
              <a:t>8 </a:t>
            </a:r>
            <a:r>
              <a:rPr lang="sk-SK" dirty="0">
                <a:solidFill>
                  <a:srgbClr val="FF0000"/>
                </a:solidFill>
              </a:rPr>
              <a:t>Súťaže a predmetové olympiády </a:t>
            </a:r>
            <a:r>
              <a:rPr lang="sk-SK" dirty="0"/>
              <a:t>					      	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3121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876CE-4C05-422B-83DE-DB0E40AB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Legislatíva</a:t>
            </a:r>
            <a:br>
              <a:rPr lang="sk-SK" dirty="0"/>
            </a:br>
            <a:r>
              <a:rPr lang="sk-SK" sz="2400" dirty="0">
                <a:hlinkClick r:id="rId2" action="ppaction://hlinksldjump"/>
              </a:rPr>
              <a:t>https://www.minedu.sk/legislativa/</a:t>
            </a:r>
            <a:endParaRPr lang="sk-SK" sz="2400" dirty="0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323A4178-F392-4D20-B440-5497B6F77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746" y="1037492"/>
            <a:ext cx="11438791" cy="5882054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18BEA06-B540-4D0A-A4F5-1A0EE5A9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847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16BFD-6A5E-4563-889A-F4106740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r>
              <a:rPr lang="sk-SK" b="1" dirty="0"/>
              <a:t>Vnútorné rezortné predpisy</a:t>
            </a:r>
            <a:br>
              <a:rPr lang="sk-SK" dirty="0"/>
            </a:br>
            <a:r>
              <a:rPr lang="sk-SK" sz="2700" dirty="0">
                <a:hlinkClick r:id="rId2"/>
              </a:rPr>
              <a:t>https://www.minedu.sk/vnutorne-rezortne-predpisy/</a:t>
            </a:r>
            <a:br>
              <a:rPr lang="sk-SK" sz="2700" dirty="0"/>
            </a:br>
            <a:br>
              <a:rPr lang="sk-SK" sz="2700" dirty="0"/>
            </a:br>
            <a:r>
              <a:rPr lang="sk-SK" sz="2700" dirty="0">
                <a:solidFill>
                  <a:srgbClr val="FF0000"/>
                </a:solidFill>
              </a:rPr>
              <a:t>sú zverejnené podľa rokov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C75138-FA45-4915-BF5B-E70A13FE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Odporúčam stiahnuť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počítača </a:t>
            </a:r>
            <a:endParaRPr lang="sk-SK" dirty="0"/>
          </a:p>
          <a:p>
            <a:pPr marL="0" indent="0">
              <a:buNone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 ministra č. 39/2017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ktorým sa vydávajú profesijné štandardy pre jednotlivé kategórie a podkategórie pedagogických zamestnancov a odborných zamestnancov škôl a školských zariadení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Prílohy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Pokynu ministra č. 39/2017 </a:t>
            </a:r>
            <a:r>
              <a:rPr lang="sk-SK" dirty="0"/>
              <a:t>slúžia na ujasnenie si povinností jednotlivých kategórií pedagogických a odborných zamestnancov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DA71EC1-4D20-4923-B9AA-0F865BDB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1038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5B81-68C4-4FC6-8DF4-5D5D56AA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5600700" algn="r"/>
              </a:tabLst>
            </a:pP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Prílohy k Pokynu ministra č. 39/2017- prehľad</a:t>
            </a: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8B5E39EA-F556-4481-A080-29E4EB284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62" y="1134209"/>
            <a:ext cx="11919438" cy="5512776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C313097-5AD9-49F9-9C53-384814C1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9627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78A1F01-D2DE-4BCC-94CE-052EF513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43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24DF8F-5BCD-4138-B4FF-3B4DCF2A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054" y="0"/>
            <a:ext cx="12133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8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0ECCD-75A7-4EA5-B10E-804016FF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Desegregácia</a:t>
            </a: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r>
              <a:rPr lang="sk-SK" sz="2700" b="1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  <a:t>https://www.minedu.sk/desegregacia/</a:t>
            </a:r>
            <a:br>
              <a:rPr lang="sk-SK" sz="2700" b="1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</a:br>
            <a:endParaRPr lang="sk-SK" sz="27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F8D816-DCB7-46F9-B85A-889931673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Hlavné ciele v tejto oblasti sú:</a:t>
            </a:r>
          </a:p>
          <a:p>
            <a:endParaRPr lang="sk-SK" dirty="0"/>
          </a:p>
          <a:p>
            <a:r>
              <a:rPr lang="sk-SK" dirty="0"/>
              <a:t>odstraňovať sociálne vylučovanie a neprípustné oddelené vzdelávanie,</a:t>
            </a:r>
          </a:p>
          <a:p>
            <a:r>
              <a:rPr lang="sk-SK" dirty="0"/>
              <a:t>zabezpečiť prístup ku kvalitnému vzdelávaniu pre všetky deti,</a:t>
            </a:r>
          </a:p>
          <a:p>
            <a:r>
              <a:rPr lang="sk-SK" dirty="0"/>
              <a:t>zvýšiť počet detí, ktoré úspešne ukončia základné vzdelanie,</a:t>
            </a:r>
          </a:p>
          <a:p>
            <a:r>
              <a:rPr lang="sk-SK" dirty="0"/>
              <a:t>podporiť čo najviac detí z rómskych komunít v pokračovaní štúdia  na stredných školách,</a:t>
            </a:r>
          </a:p>
          <a:p>
            <a:r>
              <a:rPr lang="sk-SK" dirty="0"/>
              <a:t>motivovať ich k ďalšiemu vzdelávaniu na vysokých školách.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831A3B-7106-4383-9168-2827018D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535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41F23F1-DE6C-4972-86AE-8B8AA95C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45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F3FA884-2A21-42D6-94FE-44E6B7BC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7" y="0"/>
            <a:ext cx="1014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7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46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32"/>
            <a:ext cx="11605846" cy="66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8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47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5" y="114300"/>
            <a:ext cx="11254153" cy="66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07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48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3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49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2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71EF8-A242-4DA0-9B2D-D709E76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/>
              <a:t>Ospravedlňovanie žiakov v základných školách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FB6942-105D-4188-A316-52C26B34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2285" cy="48958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dirty="0"/>
              <a:t>Referenčná hodnota pre </a:t>
            </a:r>
            <a:r>
              <a:rPr lang="sk-SK" dirty="0">
                <a:solidFill>
                  <a:srgbClr val="FF0000"/>
                </a:solidFill>
              </a:rPr>
              <a:t>základné školy</a:t>
            </a:r>
            <a:r>
              <a:rPr lang="sk-SK" dirty="0"/>
              <a:t> na školský rok 2025/2026 je:</a:t>
            </a:r>
          </a:p>
          <a:p>
            <a:pPr marL="0" indent="0" algn="ctr">
              <a:buNone/>
            </a:pPr>
            <a:r>
              <a:rPr lang="sk-SK" b="1" dirty="0"/>
              <a:t> 267 </a:t>
            </a:r>
            <a:r>
              <a:rPr lang="sk-SK" dirty="0"/>
              <a:t>vyučovacích hodín</a:t>
            </a:r>
          </a:p>
          <a:p>
            <a:pPr marL="0" lvl="0" indent="0" algn="ctr">
              <a:buNone/>
            </a:pPr>
            <a:r>
              <a:rPr lang="sk-SK" sz="2600" b="1" dirty="0">
                <a:solidFill>
                  <a:prstClr val="black"/>
                </a:solidFill>
                <a:hlinkClick r:id="rId2"/>
              </a:rPr>
              <a:t>https://www.minedu.sk/ospravedlnovanie-ziakov-vzakladnych-skolach-od-192025/</a:t>
            </a:r>
            <a:endParaRPr lang="sk-SK" sz="2600" b="1" dirty="0">
              <a:solidFill>
                <a:prstClr val="black"/>
              </a:solidFill>
            </a:endParaRPr>
          </a:p>
          <a:p>
            <a:pPr marL="514350" indent="-514350" algn="ctr">
              <a:buAutoNum type="arabicPlain" startAt="267"/>
            </a:pPr>
            <a:endParaRPr lang="sk-SK" dirty="0"/>
          </a:p>
          <a:p>
            <a:pPr marL="0" indent="0">
              <a:buNone/>
            </a:pPr>
            <a:r>
              <a:rPr lang="sk-SK" dirty="0"/>
              <a:t>Referenčná hodnota </a:t>
            </a:r>
            <a:r>
              <a:rPr lang="sk-SK" dirty="0">
                <a:solidFill>
                  <a:srgbClr val="FF0000"/>
                </a:solidFill>
              </a:rPr>
              <a:t>pre základné školy pre žiakov so zdravotným znevýhodnením </a:t>
            </a:r>
            <a:r>
              <a:rPr lang="sk-SK" dirty="0"/>
              <a:t>na školský rok 2025/2026 je: </a:t>
            </a:r>
          </a:p>
          <a:p>
            <a:pPr marL="0" indent="0" algn="ctr">
              <a:buNone/>
            </a:pPr>
            <a:r>
              <a:rPr lang="sk-SK" b="1" dirty="0"/>
              <a:t>366</a:t>
            </a:r>
            <a:r>
              <a:rPr lang="sk-SK" dirty="0"/>
              <a:t> vyučovacích hodín.</a:t>
            </a:r>
          </a:p>
          <a:p>
            <a:pPr marL="0" indent="0" algn="ctr">
              <a:buNone/>
            </a:pPr>
            <a:r>
              <a:rPr lang="sk-SK" b="1" dirty="0">
                <a:hlinkClick r:id="rId3" action="ppaction://hlinkpres?slideindex=1&amp;slidetitle="/>
              </a:rPr>
              <a:t>https://www.minedu.sk/specialne-a-inkluzivne-vzdelavanie/</a:t>
            </a:r>
            <a:endParaRPr lang="sk-SK" b="1" dirty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r>
              <a:rPr lang="sk-SK" b="1" dirty="0"/>
              <a:t>Databáza škôl  úloha RÚŠS v Nitre</a:t>
            </a:r>
          </a:p>
          <a:p>
            <a:pPr marL="0" indent="0" algn="ctr">
              <a:buNone/>
            </a:pPr>
            <a:r>
              <a:rPr lang="sk-SK" b="1" dirty="0"/>
              <a:t>Súbory na stiahnutie</a:t>
            </a:r>
          </a:p>
          <a:p>
            <a:pPr marL="0" indent="0" algn="ctr">
              <a:buNone/>
            </a:pPr>
            <a:endParaRPr lang="sk-SK" b="1" dirty="0">
              <a:hlinkClick r:id="rId2"/>
            </a:endParaRPr>
          </a:p>
          <a:p>
            <a:pPr marL="0" indent="0" algn="ctr">
              <a:buNone/>
            </a:pPr>
            <a:endParaRPr lang="sk-SK" b="1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4BF0551-88AA-415E-BAD1-31486098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376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C9C56-B2EF-479C-A978-BA613AC6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11" y="875230"/>
            <a:ext cx="11513976" cy="541175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sk-SK" sz="8000" dirty="0">
                <a:solidFill>
                  <a:srgbClr val="002060"/>
                </a:solidFill>
              </a:rPr>
              <a:t>(1) </a:t>
            </a:r>
            <a:r>
              <a:rPr lang="sk-SK" sz="8000" b="1" dirty="0">
                <a:solidFill>
                  <a:srgbClr val="002060"/>
                </a:solidFill>
              </a:rPr>
              <a:t>Školským úradom je obec</a:t>
            </a:r>
            <a:r>
              <a:rPr lang="sk-SK" sz="8000" dirty="0">
                <a:solidFill>
                  <a:srgbClr val="002060"/>
                </a:solidFill>
              </a:rPr>
              <a:t>, ktorá je zriaďovateľom škôl podľa § 6 ods. 1 </a:t>
            </a:r>
            <a:r>
              <a:rPr lang="sk-SK" sz="8000" b="1" dirty="0">
                <a:solidFill>
                  <a:srgbClr val="002060"/>
                </a:solidFill>
              </a:rPr>
              <a:t>s celkovým počtom najmenej 1 000 </a:t>
            </a:r>
            <a:r>
              <a:rPr lang="sk-SK" sz="8000" b="1" dirty="0">
                <a:solidFill>
                  <a:srgbClr val="002060"/>
                </a:solidFill>
                <a:highlight>
                  <a:srgbClr val="FFFF00"/>
                </a:highlight>
              </a:rPr>
              <a:t>detí a žiakov</a:t>
            </a:r>
            <a:r>
              <a:rPr lang="sk-SK" sz="8000" dirty="0">
                <a:solidFill>
                  <a:srgbClr val="002060"/>
                </a:solidFill>
              </a:rPr>
              <a:t>. Školský úrad vzniká od 1. januára kalendárneho roka. Dátum rozhodujúci na určenie počtu detí    a žiakov je 15. september predchádzajúceho kalendárneho roka.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k-SK" sz="8000" dirty="0">
                <a:solidFill>
                  <a:srgbClr val="002060"/>
                </a:solidFill>
              </a:rPr>
              <a:t>(2) Za školský úrad sa považujú aj obce, pre ktoré na základe dohody podľa osobitného predpisu</a:t>
            </a:r>
            <a:r>
              <a:rPr lang="sk-SK" sz="8000" baseline="30000" dirty="0">
                <a:solidFill>
                  <a:srgbClr val="002060"/>
                </a:solidFill>
              </a:rPr>
              <a:t>35) </a:t>
            </a:r>
            <a:r>
              <a:rPr lang="sk-SK" sz="8000" dirty="0">
                <a:solidFill>
                  <a:srgbClr val="002060"/>
                </a:solidFill>
              </a:rPr>
              <a:t>odborne zabezpečuje úlohy a činnosti v oblasti školstva, mládeže a telesnej kultúry spoločný obecný úrad, pričom celkový počet detí a žiakov škôl v týchto obciach je najmenej 1 000.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k-SK" sz="8000" dirty="0">
                <a:solidFill>
                  <a:srgbClr val="002060"/>
                </a:solidFill>
              </a:rPr>
              <a:t>... Odseky 3 až 5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EA65D0-ADDB-424C-9AB6-DC989763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5654B-E563-43B8-88FB-FBBA5722E3F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920C2AE-BDBF-42C0-8F93-936C72FC289D}"/>
              </a:ext>
            </a:extLst>
          </p:cNvPr>
          <p:cNvSpPr txBox="1"/>
          <p:nvPr/>
        </p:nvSpPr>
        <p:spPr>
          <a:xfrm>
            <a:off x="0" y="0"/>
            <a:ext cx="12191999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72000" tIns="0" rIns="72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§ 7 zákona č. 596/2003 Z. z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857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C2B916-2231-4B5E-BC7D-2D9C0B59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35" y="2052917"/>
            <a:ext cx="11303725" cy="3265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3200" dirty="0">
                <a:solidFill>
                  <a:srgbClr val="002060"/>
                </a:solidFill>
              </a:rPr>
              <a:t>(5) </a:t>
            </a:r>
            <a:r>
              <a:rPr lang="sk-SK" sz="3200" b="1" dirty="0">
                <a:solidFill>
                  <a:srgbClr val="002060"/>
                </a:solidFill>
              </a:rPr>
              <a:t>Obec ako školský úrad vykonáva štátnu správu v druhom stupni</a:t>
            </a:r>
            <a:r>
              <a:rPr lang="sk-SK" sz="3200" dirty="0">
                <a:solidFill>
                  <a:srgbClr val="002060"/>
                </a:solidFill>
              </a:rPr>
              <a:t> vo veciach, v ktorých v prvom stupni rozhodol riaditeľ materskej školy alebo riaditeľ základnej školy, ktorej je príslušná obec zriaďovateľom. </a:t>
            </a:r>
            <a:r>
              <a:rPr lang="sk-SK" sz="3200" b="1" dirty="0">
                <a:solidFill>
                  <a:srgbClr val="002060"/>
                </a:solidFill>
              </a:rPr>
              <a:t>Ak obec nie je školským úradom</a:t>
            </a:r>
            <a:r>
              <a:rPr lang="sk-SK" sz="3200" dirty="0">
                <a:solidFill>
                  <a:srgbClr val="002060"/>
                </a:solidFill>
              </a:rPr>
              <a:t> (§ 7), </a:t>
            </a:r>
            <a:r>
              <a:rPr lang="sk-SK" sz="3200" b="1" dirty="0">
                <a:solidFill>
                  <a:srgbClr val="002060"/>
                </a:solidFill>
              </a:rPr>
              <a:t>výkon štátnej správy v druhom stupni</a:t>
            </a:r>
            <a:r>
              <a:rPr lang="sk-SK" sz="3200" dirty="0">
                <a:solidFill>
                  <a:srgbClr val="002060"/>
                </a:solidFill>
              </a:rPr>
              <a:t> podľa tohto odseku a činnosti podľa odseku 8 písm. a), c) a d) </a:t>
            </a:r>
            <a:r>
              <a:rPr lang="sk-SK" sz="3200" b="1" dirty="0">
                <a:solidFill>
                  <a:srgbClr val="002060"/>
                </a:solidFill>
              </a:rPr>
              <a:t>zabezpečuje pre ňu regionálny úrad</a:t>
            </a:r>
            <a:r>
              <a:rPr lang="sk-SK" sz="3200" dirty="0">
                <a:solidFill>
                  <a:srgbClr val="002060"/>
                </a:solidFill>
              </a:rPr>
              <a:t>, ak    § 38 ods. 6 neustanovuje inak. </a:t>
            </a:r>
            <a:r>
              <a:rPr lang="sk-SK" sz="3200" dirty="0">
                <a:solidFill>
                  <a:srgbClr val="C00000"/>
                </a:solidFill>
              </a:rPr>
              <a:t>– ten neustanovuje v tejto veci inak</a:t>
            </a:r>
            <a:endParaRPr lang="sk-SK" sz="3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1D559D0-9490-42B1-A700-2706C399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5654B-E563-43B8-88FB-FBBA5722E3F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9599E76-43A5-444F-8984-5D92469604E1}"/>
              </a:ext>
            </a:extLst>
          </p:cNvPr>
          <p:cNvSpPr txBox="1"/>
          <p:nvPr/>
        </p:nvSpPr>
        <p:spPr>
          <a:xfrm>
            <a:off x="-225656" y="406240"/>
            <a:ext cx="1219200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72000" tIns="0" rIns="72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6 ods. 5 zákona č. 596/2003 Z. z.. </a:t>
            </a:r>
            <a:endParaRPr kumimoji="0" lang="sk-SK" sz="2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92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3D47CA7-1737-4356-8C5A-96A8DA68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Vaše otázky prosím...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8068531-0D40-41D0-9371-9AC544312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F6E92A-5F1F-4D93-ACEC-0A70771A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52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5523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C8F838-3EFE-4949-8EFC-2A11BFB0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AD609AD-85F7-41A8-BEF3-346FDC84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4821456-57B7-42B0-BFDA-4004E439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53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17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6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7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5" y="659423"/>
            <a:ext cx="9645160" cy="58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8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07519-4E54-4AF2-B970-9A2DEF7D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Organizácia školského roka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D7F1DE-8313-4E6D-A7B8-F5AACB0FD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Organizačné pokyny na školský rok 2025/2026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>
                <a:highlight>
                  <a:srgbClr val="FFFF00"/>
                </a:highlight>
              </a:rPr>
              <a:t>sú pre školy záväzné </a:t>
            </a:r>
            <a:r>
              <a:rPr lang="sk-SK" dirty="0"/>
              <a:t>a nadobúdajú svoju účinnosť </a:t>
            </a:r>
            <a:r>
              <a:rPr lang="sk-SK" b="1" dirty="0"/>
              <a:t>1. septembra 2025</a:t>
            </a:r>
            <a:r>
              <a:rPr lang="sk-SK" dirty="0"/>
              <a:t>. Ich súčasťou je príloha č. 1 s termínmi školských prázdnin na školské roky 2026/2027 až 2027/2028.</a:t>
            </a:r>
          </a:p>
          <a:p>
            <a:pPr marL="0" indent="0">
              <a:buNone/>
            </a:pPr>
            <a:endParaRPr lang="sk-SK" dirty="0">
              <a:hlinkClick r:id="rId2" action="ppaction://hlinksldjump"/>
            </a:endParaRPr>
          </a:p>
          <a:p>
            <a:pPr marL="0" indent="0">
              <a:buNone/>
            </a:pPr>
            <a:r>
              <a:rPr lang="sk-SK" dirty="0">
                <a:hlinkClick r:id="rId3" action="ppaction://hlinksldjump"/>
              </a:rPr>
              <a:t>https://www.minedu.sk/pedagogicko-organizacne-pokyny-na-skolsky-rok-20252026/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08CBC0C-14D9-4A57-BF3A-2ED75243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0462F-4F7F-40B1-8707-5B868A5107C5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56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1467</Words>
  <Application>Microsoft Office PowerPoint</Application>
  <PresentationFormat>Širokouhlá</PresentationFormat>
  <Paragraphs>189</Paragraphs>
  <Slides>53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Rubik</vt:lpstr>
      <vt:lpstr>Motív Office</vt:lpstr>
      <vt:lpstr>Pracovná porada  pre ZŠ,ŠZŠ JŠ, CVČ a ŠZ   9. – 10. september 2025</vt:lpstr>
      <vt:lpstr>Zameranie prezentácie</vt:lpstr>
      <vt:lpstr>Pedagogicko-organizačné pokyny na školský rok 2025/2026 https://www.minedu.sk/pedagogicko-organizacne-pokyny-na-skolsky-rok-20252026/</vt:lpstr>
      <vt:lpstr>Pedagogicko-organizačné pokyny na školský rok 2025/2026</vt:lpstr>
      <vt:lpstr>Ospravedlňovanie žiakov v základných školách</vt:lpstr>
      <vt:lpstr>Prezentácia programu PowerPoint</vt:lpstr>
      <vt:lpstr>Prezentácia programu PowerPoint</vt:lpstr>
      <vt:lpstr>Prezentácia programu PowerPoint</vt:lpstr>
      <vt:lpstr>Organizácia školského roka</vt:lpstr>
      <vt:lpstr>Prezentácia programu PowerPoint</vt:lpstr>
      <vt:lpstr>Dokumentácia pre základné školy https://www.minedu.sk/dokumentacia-pre-zakladne-skoly/</vt:lpstr>
      <vt:lpstr>Kalendárium riaditeľa/riaditeľky ZŠ. ide o praktickú pomôcku pre základné školy. Obsahuje prehľad všetkých dôležitých činností, ktoré je potrebné vykonávať počas celého roka v ZŠ. </vt:lpstr>
      <vt:lpstr>Normatív materiálno-technického a priestorového zabezpečenia</vt:lpstr>
      <vt:lpstr>Kutikulárna reforma https://vzdelavanie21.sk/</vt:lpstr>
      <vt:lpstr>Rezortný informačný systém RIS -Portál RIS – Portál      EDUZBER 2025 </vt:lpstr>
      <vt:lpstr>Prezentácia programu PowerPoint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Otázky k financovaniu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https://podporneopatrenia.minedu.sk/katalog-podpornych-opatreni/</vt:lpstr>
      <vt:lpstr>https://podporneopatrenia.minedu.sk/financovanie-podpornych-opatreni/</vt:lpstr>
      <vt:lpstr>Rolujeme sa dolu   ↓</vt:lpstr>
      <vt:lpstr>Štandardy odborných činností v systéme poradenstva a prevencie https://www.minedu.sk/standardy-odbornych-cinnosti-v-systeme-poradenstva-a-prevencie/</vt:lpstr>
      <vt:lpstr>Pilotný projekt "zdieľaných odborných zamestnancov"</vt:lpstr>
      <vt:lpstr>Činnosti zdieľaného odborného zamestnanca </vt:lpstr>
      <vt:lpstr>Zdieľaný odborný zamestnanec</vt:lpstr>
      <vt:lpstr>Legislatíva https://www.minedu.sk/legislativa/</vt:lpstr>
      <vt:lpstr>   Vnútorné rezortné predpisy https://www.minedu.sk/vnutorne-rezortne-predpisy/  sú zverejnené podľa rokov </vt:lpstr>
      <vt:lpstr>    Prílohy k Pokynu ministra č. 39/2017- prehľad    </vt:lpstr>
      <vt:lpstr>Prezentácia programu PowerPoint</vt:lpstr>
      <vt:lpstr>Desegregácia https://www.minedu.sk/desegregacia/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Vaše otázky prosím...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Ingrid Hrnčárová</dc:creator>
  <cp:lastModifiedBy>Ingrid Hrnčárová</cp:lastModifiedBy>
  <cp:revision>51</cp:revision>
  <dcterms:created xsi:type="dcterms:W3CDTF">2025-08-21T05:38:33Z</dcterms:created>
  <dcterms:modified xsi:type="dcterms:W3CDTF">2025-09-15T17:52:28Z</dcterms:modified>
</cp:coreProperties>
</file>