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72" r:id="rId2"/>
    <p:sldId id="377" r:id="rId3"/>
    <p:sldId id="378" r:id="rId4"/>
    <p:sldId id="380" r:id="rId5"/>
    <p:sldId id="381" r:id="rId6"/>
    <p:sldId id="385" r:id="rId7"/>
    <p:sldId id="382" r:id="rId8"/>
    <p:sldId id="383" r:id="rId9"/>
    <p:sldId id="375" r:id="rId10"/>
  </p:sldIdLst>
  <p:sldSz cx="9144000" cy="6858000" type="screen4x3"/>
  <p:notesSz cx="6784975" cy="9906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01F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64" autoAdjust="0"/>
  </p:normalViewPr>
  <p:slideViewPr>
    <p:cSldViewPr>
      <p:cViewPr varScale="1">
        <p:scale>
          <a:sx n="115" d="100"/>
          <a:sy n="115" d="100"/>
        </p:scale>
        <p:origin x="8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1248" tIns="45624" rIns="91248" bIns="45624" rtlCol="0"/>
          <a:lstStyle>
            <a:lvl1pPr algn="r">
              <a:defRPr sz="1200"/>
            </a:lvl1pPr>
          </a:lstStyle>
          <a:p>
            <a:fld id="{5A6FF6C7-9E1D-4A47-B0C1-0D7645EB1B02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4" rIns="91248" bIns="45624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248" tIns="45624" rIns="91248" bIns="45624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1248" tIns="45624" rIns="91248" bIns="45624" rtlCol="0" anchor="b"/>
          <a:lstStyle>
            <a:lvl1pPr algn="r">
              <a:defRPr sz="1200"/>
            </a:lvl1pPr>
          </a:lstStyle>
          <a:p>
            <a:fld id="{E3B3C0E8-0DF9-480F-B610-7510460A70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060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C87D4-6903-41FA-B6C9-E2F2EF1C489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3353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C0E8-0DF9-480F-B610-7510460A7035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884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C87D4-6903-41FA-B6C9-E2F2EF1C489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5778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. Zákon o </a:t>
            </a:r>
            <a:r>
              <a:rPr lang="sk-SK" b="1" dirty="0"/>
              <a:t>sociálnoprávnej</a:t>
            </a:r>
            <a:r>
              <a:rPr lang="sk-SK" dirty="0"/>
              <a:t> ochrane detí a o sociálnej kuratele vymedzuje povinnosti obce 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C0E8-0DF9-480F-B610-7510460A7035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0369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C0E8-0DF9-480F-B610-7510460A7035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94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512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627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786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048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081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321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809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3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549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703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393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8E7B-C296-4693-A983-F23A63BA7A21}" type="datetimeFigureOut">
              <a:rPr lang="sk-SK" smtClean="0"/>
              <a:t>23. 8. 2024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B1C10-D019-4F4F-BA84-E1E717025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756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etstvobeznasilia.gov.s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r@upsvr.gov.sk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to@upsvr.gov.sk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kn@upsvr.gov.sk" TargetMode="External"/><Relationship Id="rId5" Type="http://schemas.openxmlformats.org/officeDocument/2006/relationships/hyperlink" Target="mailto:lv@upsvr.gov.sk" TargetMode="External"/><Relationship Id="rId4" Type="http://schemas.openxmlformats.org/officeDocument/2006/relationships/hyperlink" Target="mailto:nz@upsvr.gov.s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hyperlink" Target="http://www.viacakonick.gov.s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yinter.net/" TargetMode="External"/><Relationship Id="rId7" Type="http://schemas.openxmlformats.org/officeDocument/2006/relationships/image" Target="../media/image9.jpg"/><Relationship Id="rId2" Type="http://schemas.openxmlformats.org/officeDocument/2006/relationships/hyperlink" Target="http://www.viacakonick.gov.sk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youtube.com/@Detstvobeznasilia" TargetMode="External"/><Relationship Id="rId5" Type="http://schemas.openxmlformats.org/officeDocument/2006/relationships/hyperlink" Target="http://www.instagram.com/detstvo_bez_nasilia" TargetMode="External"/><Relationship Id="rId4" Type="http://schemas.openxmlformats.org/officeDocument/2006/relationships/hyperlink" Target="http://www.facebook.com/bezpecnyinternet.detstvobeznasili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va.Cakajdova@upsvr.gov.sk" TargetMode="External"/><Relationship Id="rId7" Type="http://schemas.openxmlformats.org/officeDocument/2006/relationships/hyperlink" Target="mailto:Darina.Jezova@upsvr.gov.sk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Maria.Skacanova@upsvr.gov.sk" TargetMode="External"/><Relationship Id="rId5" Type="http://schemas.openxmlformats.org/officeDocument/2006/relationships/hyperlink" Target="mailto:Martina.Sklenarova@upsvr.gov.sk" TargetMode="External"/><Relationship Id="rId4" Type="http://schemas.openxmlformats.org/officeDocument/2006/relationships/hyperlink" Target="mailto:Juliana.Hola@upsvr.gov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576264"/>
            <a:ext cx="7704856" cy="3508920"/>
          </a:xfrm>
          <a:solidFill>
            <a:schemeClr val="accent6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sk-SK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</a:t>
            </a:r>
            <a:br>
              <a:rPr lang="sk-SK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KÓD PROJEKTU: </a:t>
            </a:r>
            <a:r>
              <a:rPr lang="sk-SK" sz="1600" b="1" dirty="0"/>
              <a:t>401405DWJ2</a:t>
            </a:r>
            <a:r>
              <a:rPr lang="sk-SK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k-SK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k-SK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2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Národný projekt</a:t>
            </a:r>
            <a:r>
              <a:rPr lang="sk-S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k-SK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4000" b="1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Spoločne za detstvo bez </a:t>
            </a:r>
            <a:r>
              <a:rPr lang="sk-SK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násilia</a:t>
            </a:r>
            <a:br>
              <a:rPr lang="sk-SK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32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 všetky deti</a:t>
            </a:r>
            <a:r>
              <a:rPr lang="sk-SK" sz="3200" u="sng" dirty="0"/>
              <a:t> </a:t>
            </a:r>
            <a:r>
              <a:rPr lang="sk-SK" sz="3200" u="sng" dirty="0" smtClean="0"/>
              <a:t/>
            </a:r>
            <a:br>
              <a:rPr lang="sk-SK" sz="3200" u="sng" dirty="0" smtClean="0"/>
            </a:br>
            <a:r>
              <a:rPr lang="sk-SK" sz="1800" b="1" u="sng" dirty="0" smtClean="0"/>
              <a:t>NP Podpora ochrany detí pred násilím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k-SK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(2017-2023)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</a:t>
            </a:r>
            <a:r>
              <a:rPr lang="sk-SK" sz="1800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k-SK" sz="1800" b="1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sk-SK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1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44000" cy="882757"/>
          </a:xfrm>
          <a:prstGeom prst="rect">
            <a:avLst/>
          </a:prstGeom>
        </p:spPr>
      </p:pic>
      <p:pic>
        <p:nvPicPr>
          <p:cNvPr id="1026" name="Obrázok 1" descr="logo UPSVR_spolufinancovanéEU_PS_2024_mal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57201"/>
            <a:ext cx="5184576" cy="50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6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27976" cy="1728192"/>
          </a:xfrm>
        </p:spPr>
        <p:txBody>
          <a:bodyPr>
            <a:normAutofit fontScale="90000"/>
          </a:bodyPr>
          <a:lstStyle/>
          <a:p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3600" b="1" dirty="0" smtClean="0">
                <a:solidFill>
                  <a:srgbClr val="002060"/>
                </a:solidFill>
              </a:rPr>
              <a:t>Hlavný zámer </a:t>
            </a: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3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2200" b="1" dirty="0"/>
              <a:t>udržať a rozvíjať multidisciplinárnu spoluprácu subjektov participujúcich v oblasti ochrany detí pred násilím</a:t>
            </a:r>
            <a:br>
              <a:rPr lang="sk-SK" sz="2200" b="1" dirty="0"/>
            </a:br>
            <a:r>
              <a:rPr lang="sk-SK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sk-SK" b="1" dirty="0">
                <a:solidFill>
                  <a:schemeClr val="bg2">
                    <a:lumMod val="25000"/>
                  </a:schemeClr>
                </a:solidFill>
              </a:rPr>
            </a:br>
            <a:endParaRPr lang="sk-SK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sk-SK" sz="4400" b="1" dirty="0" smtClean="0">
                <a:solidFill>
                  <a:srgbClr val="002060"/>
                </a:solidFill>
              </a:rPr>
              <a:t>Rola koordinátora ODPN:</a:t>
            </a:r>
          </a:p>
          <a:p>
            <a:r>
              <a:rPr lang="sk-SK" b="1" dirty="0"/>
              <a:t>podporovať a rozvíjať komunikáciu, výmenu informácií medzi subjektmi dotknutými problematikou ochrany detí pred násilím,</a:t>
            </a:r>
          </a:p>
          <a:p>
            <a:r>
              <a:rPr lang="sk-SK" b="1" dirty="0"/>
              <a:t>analyzovať výskyt násilia páchaného na deťoch v územnom obvode, zbierať informácie o realizovaných úkonoch a prijatých opatreniach v územnom obvode,</a:t>
            </a:r>
          </a:p>
          <a:p>
            <a:r>
              <a:rPr lang="sk-SK" b="1" dirty="0"/>
              <a:t>zisťovať dostupnosť, možnosti a bariéry pri nahlasovaní násilia páchaného na deťoch samotnými deťmi z pohľadu participujúcich subjektov,</a:t>
            </a:r>
          </a:p>
          <a:p>
            <a:r>
              <a:rPr lang="sk-SK" b="1" dirty="0"/>
              <a:t>pripravovať a spolupodieľať sa na preventívnych, osvetových aktivitách a realizovať odborné semináre,</a:t>
            </a:r>
          </a:p>
          <a:p>
            <a:r>
              <a:rPr lang="sk-SK" b="1" dirty="0"/>
              <a:t>informovať o aktivitách Národnej linky na pomoc deťom v ohrození Viac ako </a:t>
            </a:r>
            <a:r>
              <a:rPr lang="sk-SK" b="1" dirty="0" err="1"/>
              <a:t>ni</a:t>
            </a:r>
            <a:r>
              <a:rPr lang="sk-SK" b="1" dirty="0"/>
              <a:t>(c)k,</a:t>
            </a:r>
          </a:p>
          <a:p>
            <a:r>
              <a:rPr lang="sk-SK" b="1" dirty="0"/>
              <a:t>podieľať sa identifikovaní nedostatkov a potrieb v oblasti ochrany detí pred násilím, návrhov a realizácií opatrení na miestnej </a:t>
            </a:r>
            <a:r>
              <a:rPr lang="sk-SK" b="1" dirty="0" smtClean="0"/>
              <a:t>úrovni</a:t>
            </a:r>
          </a:p>
          <a:p>
            <a:pPr marL="0" indent="0" algn="ctr">
              <a:buNone/>
            </a:pPr>
            <a:r>
              <a:rPr lang="sk-SK" b="1" dirty="0"/>
              <a:t> </a:t>
            </a:r>
            <a:r>
              <a:rPr lang="sk-SK" sz="4400" b="1" dirty="0" smtClean="0">
                <a:solidFill>
                  <a:srgbClr val="002060"/>
                </a:solidFill>
              </a:rPr>
              <a:t>multidisciplinárne pracovné stretnutia</a:t>
            </a:r>
            <a:r>
              <a:rPr lang="sk-SK" sz="4400" b="1" dirty="0">
                <a:solidFill>
                  <a:srgbClr val="002060"/>
                </a:solidFill>
              </a:rPr>
              <a:t> ,</a:t>
            </a:r>
            <a:r>
              <a:rPr lang="sk-SK" sz="44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sk-SK" sz="4400" b="1" dirty="0" smtClean="0">
                <a:solidFill>
                  <a:srgbClr val="002060"/>
                </a:solidFill>
              </a:rPr>
              <a:t>odborné semináre, preventívne a osvetové aktivity</a:t>
            </a:r>
          </a:p>
          <a:p>
            <a:pPr marL="0" indent="0" algn="ctr">
              <a:buNone/>
            </a:pPr>
            <a:endParaRPr lang="sk-SK" sz="4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sk-SK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 algn="just"/>
            <a:endParaRPr lang="sk-SK" sz="2600" b="1" dirty="0">
              <a:solidFill>
                <a:srgbClr val="FF6600"/>
              </a:solidFill>
              <a:cs typeface="Times New Roman" panose="02020603050405020304" pitchFamily="18" charset="0"/>
            </a:endParaRPr>
          </a:p>
          <a:p>
            <a:pPr algn="just"/>
            <a:endParaRPr lang="sk-SK" b="1" dirty="0" smtClean="0"/>
          </a:p>
          <a:p>
            <a:pPr algn="just"/>
            <a:endParaRPr lang="sk-SK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0695"/>
            <a:ext cx="1262894" cy="877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48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</a:rPr>
              <a:t>Kľúčové dokumenty </a:t>
            </a:r>
            <a:endParaRPr lang="sk-SK" sz="3200" b="1" dirty="0">
              <a:solidFill>
                <a:srgbClr val="00206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just"/>
            <a:r>
              <a:rPr lang="sk-SK" sz="2400" b="1" dirty="0" smtClean="0">
                <a:solidFill>
                  <a:srgbClr val="002060"/>
                </a:solidFill>
              </a:rPr>
              <a:t>Národná stratégia </a:t>
            </a:r>
            <a:r>
              <a:rPr lang="sk-SK" sz="2400" b="1" dirty="0">
                <a:solidFill>
                  <a:srgbClr val="002060"/>
                </a:solidFill>
              </a:rPr>
              <a:t>na ochranu detí pred násilím </a:t>
            </a:r>
            <a:r>
              <a:rPr lang="sk-SK" sz="2400" b="1" dirty="0" smtClean="0">
                <a:solidFill>
                  <a:srgbClr val="C00000"/>
                </a:solidFill>
              </a:rPr>
              <a:t>Detstvo </a:t>
            </a:r>
            <a:r>
              <a:rPr lang="sk-SK" sz="2400" b="1" dirty="0">
                <a:solidFill>
                  <a:srgbClr val="C00000"/>
                </a:solidFill>
              </a:rPr>
              <a:t>bez násilia pre všetky deti </a:t>
            </a:r>
            <a:r>
              <a:rPr lang="sk-SK" sz="2400" b="1" dirty="0">
                <a:solidFill>
                  <a:srgbClr val="002060"/>
                </a:solidFill>
              </a:rPr>
              <a:t>(2023 – 2029</a:t>
            </a:r>
            <a:r>
              <a:rPr lang="sk-SK" sz="2400" b="1" dirty="0" smtClean="0">
                <a:solidFill>
                  <a:srgbClr val="002060"/>
                </a:solidFill>
              </a:rPr>
              <a:t>), participácia detí pri tvorbe (uznesením  vlády SR č.594/2023), </a:t>
            </a:r>
            <a:r>
              <a:rPr lang="sk-SK" sz="2400" b="1" dirty="0">
                <a:solidFill>
                  <a:srgbClr val="002060"/>
                </a:solidFill>
              </a:rPr>
              <a:t>A</a:t>
            </a:r>
            <a:r>
              <a:rPr lang="sk-SK" sz="2400" b="1" dirty="0" smtClean="0">
                <a:solidFill>
                  <a:srgbClr val="002060"/>
                </a:solidFill>
              </a:rPr>
              <a:t>kčný plán</a:t>
            </a:r>
          </a:p>
          <a:p>
            <a:pPr algn="just"/>
            <a:r>
              <a:rPr lang="sk-SK" sz="2400" b="1" dirty="0"/>
              <a:t>Národná koncepcia ochrany detí v digitálnom priestore </a:t>
            </a:r>
            <a:endParaRPr lang="sk-SK" sz="2400" b="1" dirty="0" smtClean="0"/>
          </a:p>
          <a:p>
            <a:pPr algn="just"/>
            <a:r>
              <a:rPr lang="sk-SK" sz="2400" b="1" dirty="0"/>
              <a:t>Národná stratégia na ochranu detí pred násilím (uznesením vlády SR č. 24/2014 </a:t>
            </a:r>
            <a:r>
              <a:rPr lang="sk-SK" sz="2400" b="1" dirty="0" smtClean="0"/>
              <a:t>aktualizovaná </a:t>
            </a:r>
            <a:r>
              <a:rPr lang="sk-SK" sz="2400" b="1" dirty="0"/>
              <a:t>uzneseniami </a:t>
            </a:r>
            <a:r>
              <a:rPr lang="sk-SK" sz="2400" b="1" dirty="0" smtClean="0"/>
              <a:t>vlády SR </a:t>
            </a:r>
            <a:r>
              <a:rPr lang="sk-SK" sz="2400" b="1" dirty="0"/>
              <a:t>č. 474/2017 a č. </a:t>
            </a:r>
            <a:r>
              <a:rPr lang="sk-SK" sz="2400" b="1" dirty="0" smtClean="0"/>
              <a:t>632/2019</a:t>
            </a:r>
            <a:r>
              <a:rPr lang="sk-SK" sz="2800" b="1" dirty="0" smtClean="0"/>
              <a:t>)</a:t>
            </a:r>
          </a:p>
          <a:p>
            <a:pPr marL="0" indent="0" algn="ctr">
              <a:buNone/>
            </a:pPr>
            <a:endParaRPr lang="sk-SK" sz="28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k-SK" sz="2800" b="1" dirty="0" smtClean="0">
                <a:solidFill>
                  <a:srgbClr val="002060"/>
                </a:solidFill>
                <a:hlinkClick r:id="rId2"/>
              </a:rPr>
              <a:t>www.detstvobeznasilia.gov.sk</a:t>
            </a:r>
            <a:endParaRPr lang="sk-SK" sz="28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k-SK" sz="2800" b="1" dirty="0" smtClean="0">
                <a:solidFill>
                  <a:srgbClr val="002060"/>
                </a:solidFill>
              </a:rPr>
              <a:t>Užitočné materiály</a:t>
            </a:r>
          </a:p>
        </p:txBody>
      </p:sp>
      <p:pic>
        <p:nvPicPr>
          <p:cNvPr id="4" name="Picture 2" descr="C:\Users\HolaJ\Desktop\vykrični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122" y="352631"/>
            <a:ext cx="1506678" cy="115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44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6015"/>
            <a:ext cx="8301608" cy="848729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002060"/>
                </a:solidFill>
              </a:rPr>
              <a:t>Koordinácia </a:t>
            </a:r>
            <a:endParaRPr lang="sk-SK" sz="36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3568" y="1124744"/>
            <a:ext cx="4608512" cy="49685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sz="2800" b="1" dirty="0" smtClean="0">
                <a:solidFill>
                  <a:srgbClr val="002060"/>
                </a:solidFill>
              </a:rPr>
              <a:t>Národná úroveň</a:t>
            </a: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Národné koordinačné stredisko pre riešenie problematiky násilia na deťoch </a:t>
            </a: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Výbor pre deti a mládež Rady vlády SR pre ľudské práva, národnostné menšiny a rodovú rovnosť</a:t>
            </a:r>
          </a:p>
          <a:p>
            <a:r>
              <a:rPr lang="sk-SK" sz="2400" b="1" dirty="0" err="1" smtClean="0">
                <a:solidFill>
                  <a:schemeClr val="bg2">
                    <a:lumMod val="25000"/>
                  </a:schemeClr>
                </a:solidFill>
              </a:rPr>
              <a:t>MPSVaR</a:t>
            </a:r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 SR</a:t>
            </a: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MS SR</a:t>
            </a: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MŠ </a:t>
            </a:r>
            <a:r>
              <a:rPr lang="sk-SK" sz="2400" b="1" dirty="0" err="1" smtClean="0">
                <a:solidFill>
                  <a:schemeClr val="bg2">
                    <a:lumMod val="25000"/>
                  </a:schemeClr>
                </a:solidFill>
              </a:rPr>
              <a:t>VVaM</a:t>
            </a:r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 SR</a:t>
            </a:r>
            <a:endParaRPr lang="sk-SK" sz="2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MV SR</a:t>
            </a: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MZ </a:t>
            </a:r>
            <a:r>
              <a:rPr lang="sk-SK" sz="2400" b="1" dirty="0">
                <a:solidFill>
                  <a:schemeClr val="bg2">
                    <a:lumMod val="25000"/>
                  </a:schemeClr>
                </a:solidFill>
              </a:rPr>
              <a:t>SR </a:t>
            </a:r>
            <a:endParaRPr lang="sk-SK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sk-SK" sz="2400" b="1" dirty="0" smtClean="0">
                <a:solidFill>
                  <a:schemeClr val="bg2">
                    <a:lumMod val="25000"/>
                  </a:schemeClr>
                </a:solidFill>
              </a:rPr>
              <a:t>GP SR</a:t>
            </a:r>
            <a:endParaRPr lang="sk-SK" sz="24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 flipH="1">
            <a:off x="5796136" y="1124744"/>
            <a:ext cx="266429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600" b="1" dirty="0" smtClean="0">
                <a:solidFill>
                  <a:srgbClr val="002060"/>
                </a:solidFill>
              </a:rPr>
              <a:t>Miestna úroveň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OSPODSK a  zariadenia </a:t>
            </a:r>
            <a:r>
              <a:rPr lang="sk-SK" sz="2200" b="1" dirty="0">
                <a:solidFill>
                  <a:schemeClr val="bg2">
                    <a:lumMod val="25000"/>
                  </a:schemeClr>
                </a:solidFill>
              </a:rPr>
              <a:t>SPOD </a:t>
            </a: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SK</a:t>
            </a:r>
            <a:r>
              <a:rPr lang="sk-SK" sz="2200" b="1" dirty="0">
                <a:solidFill>
                  <a:schemeClr val="bg2">
                    <a:lumMod val="25000"/>
                  </a:schemeClr>
                </a:solidFill>
              </a:rPr>
              <a:t>, </a:t>
            </a:r>
            <a:endParaRPr lang="sk-SK" sz="2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Policajný </a:t>
            </a:r>
            <a:r>
              <a:rPr lang="sk-SK" sz="2200" b="1" dirty="0">
                <a:solidFill>
                  <a:schemeClr val="bg2">
                    <a:lumMod val="25000"/>
                  </a:schemeClr>
                </a:solidFill>
              </a:rPr>
              <a:t>zbor SR</a:t>
            </a: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súdy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sk-SK" sz="2200" b="1" dirty="0">
                <a:solidFill>
                  <a:schemeClr val="bg2">
                    <a:lumMod val="25000"/>
                  </a:schemeClr>
                </a:solidFill>
              </a:rPr>
              <a:t>prokuratúra, </a:t>
            </a:r>
            <a:endParaRPr lang="sk-SK" sz="2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rgbClr val="F5801F"/>
                </a:solidFill>
              </a:rPr>
              <a:t>školy, a školské </a:t>
            </a:r>
            <a:r>
              <a:rPr lang="sk-SK" sz="2200" b="1" dirty="0">
                <a:solidFill>
                  <a:srgbClr val="F5801F"/>
                </a:solidFill>
              </a:rPr>
              <a:t>zariadenia, </a:t>
            </a:r>
            <a:endParaRPr lang="sk-SK" sz="2200" b="1" dirty="0" smtClean="0">
              <a:solidFill>
                <a:srgbClr val="F5801F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poskytovatelia </a:t>
            </a:r>
            <a:r>
              <a:rPr lang="sk-SK" sz="2200" b="1" dirty="0">
                <a:solidFill>
                  <a:schemeClr val="bg2">
                    <a:lumMod val="25000"/>
                  </a:schemeClr>
                </a:solidFill>
              </a:rPr>
              <a:t>zdravotnej starostlivosti, </a:t>
            </a:r>
            <a:endParaRPr lang="sk-SK" sz="2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akreditované </a:t>
            </a:r>
            <a:r>
              <a:rPr lang="sk-SK" sz="2200" b="1" dirty="0">
                <a:solidFill>
                  <a:schemeClr val="bg2">
                    <a:lumMod val="25000"/>
                  </a:schemeClr>
                </a:solidFill>
              </a:rPr>
              <a:t>subjekty, </a:t>
            </a:r>
            <a:endParaRPr lang="sk-SK" sz="2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k-SK" sz="2200" b="1" dirty="0" smtClean="0">
                <a:solidFill>
                  <a:schemeClr val="bg2">
                    <a:lumMod val="25000"/>
                  </a:schemeClr>
                </a:solidFill>
              </a:rPr>
              <a:t>samospráva a iné</a:t>
            </a:r>
            <a:endParaRPr lang="sk-SK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5" descr="Macintosh HD:Users:lenkaflikingerova:Desktop:Snímka obrazovky 2018-02-03 o 0.44.2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753" y="4158102"/>
            <a:ext cx="206635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7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rgbClr val="002060"/>
                </a:solidFill>
              </a:rPr>
              <a:t>Škola a starostlivosť o deti  </a:t>
            </a:r>
            <a:endParaRPr lang="sk-SK" sz="2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sk-SK" sz="2900" b="1" dirty="0" smtClean="0"/>
              <a:t>--                 </a:t>
            </a:r>
            <a:r>
              <a:rPr lang="sk-SK" sz="5600" b="1" dirty="0" smtClean="0"/>
              <a:t>povinnosť vytvárať podmienky na zdravý vývin detí a žiakov, na predchádzanie    </a:t>
            </a:r>
            <a:r>
              <a:rPr lang="sk-SK" sz="6400" b="1" dirty="0" smtClean="0"/>
              <a:t>sociálno-patologických javom (§ 152 písm. b) školského zákona) a povinné zaistiť bezpečnosť a ochranu zdravia detí a žiakov (§ 152 písm. c) školského zákona)</a:t>
            </a:r>
          </a:p>
          <a:p>
            <a:pPr algn="just">
              <a:buFontTx/>
              <a:buChar char="-"/>
            </a:pPr>
            <a:r>
              <a:rPr lang="sk-SK" sz="6400" b="1" dirty="0" smtClean="0"/>
              <a:t>zabezpečovať prevenciu na podporu fyzického zdravia, duševného zdravia a prevencia výskytu rizikového správania; poskytovanie zabezpečuje škola alebo školské zariadenie (§ 14</a:t>
            </a:r>
            <a:r>
              <a:rPr lang="sk-SK" sz="5600" b="1" dirty="0" smtClean="0"/>
              <a:t>5a písm. t) školského zákona)</a:t>
            </a:r>
          </a:p>
          <a:p>
            <a:pPr algn="just">
              <a:buFontTx/>
              <a:buChar char="-"/>
            </a:pPr>
            <a:r>
              <a:rPr lang="sk-SK" sz="5600" b="1" dirty="0" smtClean="0">
                <a:solidFill>
                  <a:srgbClr val="C00000"/>
                </a:solidFill>
              </a:rPr>
              <a:t>upraviť podmienky na </a:t>
            </a:r>
            <a:r>
              <a:rPr lang="sk-SK" sz="5600" b="1" dirty="0">
                <a:solidFill>
                  <a:srgbClr val="C00000"/>
                </a:solidFill>
              </a:rPr>
              <a:t>zaistenie bezpečnosti a ochrany zdravia detí a žiakov a ich ochrany pred </a:t>
            </a:r>
            <a:r>
              <a:rPr lang="sk-SK" sz="5600" b="1" dirty="0" err="1" smtClean="0">
                <a:solidFill>
                  <a:srgbClr val="C00000"/>
                </a:solidFill>
              </a:rPr>
              <a:t>sociálnopatologickými</a:t>
            </a:r>
            <a:r>
              <a:rPr lang="sk-SK" sz="5600" b="1" dirty="0" smtClean="0">
                <a:solidFill>
                  <a:srgbClr val="C00000"/>
                </a:solidFill>
              </a:rPr>
              <a:t> </a:t>
            </a:r>
            <a:r>
              <a:rPr lang="sk-SK" sz="5600" b="1" dirty="0">
                <a:solidFill>
                  <a:srgbClr val="C00000"/>
                </a:solidFill>
              </a:rPr>
              <a:t>javmi, diskrimináciou alebo </a:t>
            </a:r>
            <a:r>
              <a:rPr lang="sk-SK" sz="5600" b="1" dirty="0" smtClean="0">
                <a:solidFill>
                  <a:srgbClr val="C00000"/>
                </a:solidFill>
              </a:rPr>
              <a:t>násilím (§ </a:t>
            </a:r>
            <a:r>
              <a:rPr lang="sk-SK" sz="5600" b="1" dirty="0">
                <a:solidFill>
                  <a:srgbClr val="C00000"/>
                </a:solidFill>
              </a:rPr>
              <a:t>153 písm. c) školského </a:t>
            </a:r>
            <a:r>
              <a:rPr lang="sk-SK" sz="5600" b="1" dirty="0" smtClean="0">
                <a:solidFill>
                  <a:srgbClr val="C00000"/>
                </a:solidFill>
              </a:rPr>
              <a:t>zákona)           ŠKOLSKÝ </a:t>
            </a:r>
            <a:r>
              <a:rPr lang="sk-SK" sz="5600" b="1" dirty="0">
                <a:solidFill>
                  <a:srgbClr val="C00000"/>
                </a:solidFill>
              </a:rPr>
              <a:t>PORIADOK </a:t>
            </a:r>
            <a:r>
              <a:rPr lang="sk-SK" sz="5600" b="1" dirty="0" smtClean="0">
                <a:solidFill>
                  <a:srgbClr val="C00000"/>
                </a:solidFill>
              </a:rPr>
              <a:t>- nevyhnutnosť úpravy šikanovania v zmysle Smernice 36/2018 MŠ </a:t>
            </a:r>
            <a:r>
              <a:rPr lang="sk-SK" sz="5600" b="1" dirty="0" err="1" smtClean="0">
                <a:solidFill>
                  <a:srgbClr val="C00000"/>
                </a:solidFill>
              </a:rPr>
              <a:t>VVaM</a:t>
            </a:r>
            <a:r>
              <a:rPr lang="sk-SK" sz="5600" b="1" dirty="0" smtClean="0">
                <a:solidFill>
                  <a:srgbClr val="C00000"/>
                </a:solidFill>
              </a:rPr>
              <a:t> a ´         príslušných dokumentov </a:t>
            </a:r>
            <a:r>
              <a:rPr lang="sk-SK" sz="5600" b="1" dirty="0" err="1" smtClean="0">
                <a:solidFill>
                  <a:srgbClr val="C00000"/>
                </a:solidFill>
              </a:rPr>
              <a:t>VÚDPaP</a:t>
            </a:r>
            <a:r>
              <a:rPr lang="sk-SK" sz="5600" b="1" dirty="0" smtClean="0">
                <a:solidFill>
                  <a:srgbClr val="C00000"/>
                </a:solidFill>
              </a:rPr>
              <a:t> (2022</a:t>
            </a:r>
            <a:r>
              <a:rPr lang="sk-SK" sz="5600" dirty="0" smtClean="0">
                <a:solidFill>
                  <a:srgbClr val="C00000"/>
                </a:solidFill>
              </a:rPr>
              <a:t>)</a:t>
            </a:r>
          </a:p>
          <a:p>
            <a:pPr algn="just">
              <a:buFontTx/>
              <a:buChar char="-"/>
            </a:pPr>
            <a:r>
              <a:rPr lang="sk-SK" sz="5600" b="1" dirty="0" smtClean="0">
                <a:solidFill>
                  <a:srgbClr val="C00000"/>
                </a:solidFill>
              </a:rPr>
              <a:t>Od 1.1.2025 zákaz používania  mobilných telefónov žiakmi (MŠ </a:t>
            </a:r>
            <a:r>
              <a:rPr lang="sk-SK" sz="5600" b="1" dirty="0" err="1" smtClean="0">
                <a:solidFill>
                  <a:srgbClr val="C00000"/>
                </a:solidFill>
              </a:rPr>
              <a:t>VVaM</a:t>
            </a:r>
            <a:r>
              <a:rPr lang="sk-SK" sz="5600" b="1" dirty="0" smtClean="0">
                <a:solidFill>
                  <a:srgbClr val="C00000"/>
                </a:solidFill>
              </a:rPr>
              <a:t>)</a:t>
            </a:r>
          </a:p>
          <a:p>
            <a:pPr algn="just">
              <a:buFontTx/>
              <a:buChar char="-"/>
            </a:pPr>
            <a:endParaRPr lang="sk-SK" sz="5600" b="1" dirty="0" smtClean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sk-SK" sz="5600" b="1" dirty="0" smtClean="0"/>
              <a:t>Ak </a:t>
            </a:r>
            <a:r>
              <a:rPr lang="sk-SK" sz="5600" b="1" dirty="0" smtClean="0"/>
              <a:t>o to dieťa požiada, škola a školské zariadenie sú povinné poskytnúť dieťaťu okamžitú pomoc pri ochrane jeho života a zdravia. V tejto súvislosti sú povinné vykonávať opatrenia na zabezpečenie jeho práv a právom chránených záujmov a to aj sprostredkovaním tejto pomoci (§ 8 zákona ods. 1 zákona č. 305/2005 Z. z. Zákon o sociálnoprávnej ochrane detí a o sociálnej kuratele a o zmene a doplnení niektorých </a:t>
            </a:r>
            <a:r>
              <a:rPr lang="sk-SK" sz="5600" b="1" dirty="0" smtClean="0"/>
              <a:t>zákonov – zákon o SPODSK)  </a:t>
            </a:r>
          </a:p>
          <a:p>
            <a:pPr algn="just">
              <a:buFontTx/>
              <a:buChar char="-"/>
            </a:pPr>
            <a:endParaRPr lang="sk-SK" sz="5600" b="1" dirty="0"/>
          </a:p>
          <a:p>
            <a:pPr marL="0" indent="0">
              <a:buNone/>
            </a:pPr>
            <a:endParaRPr lang="sk-SK" sz="5600" b="1" dirty="0" smtClean="0"/>
          </a:p>
          <a:p>
            <a:pPr marL="0" indent="0" algn="ctr">
              <a:buNone/>
            </a:pPr>
            <a:r>
              <a:rPr lang="sk-SK" sz="5600" b="1" dirty="0" smtClean="0">
                <a:solidFill>
                  <a:srgbClr val="002060"/>
                </a:solidFill>
              </a:rPr>
              <a:t>Každý je povinný upozorniť orgán sociálnoprávnej ochrany detí a sociálnej kurately na porušovanie práv dieťaťa  (§ 7 ods.1 </a:t>
            </a:r>
            <a:r>
              <a:rPr lang="sk-SK" sz="5600" b="1" dirty="0" smtClean="0">
                <a:solidFill>
                  <a:srgbClr val="002060"/>
                </a:solidFill>
              </a:rPr>
              <a:t>zákona </a:t>
            </a:r>
            <a:r>
              <a:rPr lang="sk-SK" sz="5600" b="1" dirty="0">
                <a:solidFill>
                  <a:srgbClr val="002060"/>
                </a:solidFill>
              </a:rPr>
              <a:t>o SPODSK</a:t>
            </a:r>
            <a:r>
              <a:rPr lang="sk-SK" sz="5600" b="1" dirty="0" smtClean="0">
                <a:solidFill>
                  <a:srgbClr val="00206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sk-SK" sz="5600" b="1" dirty="0" smtClean="0">
                <a:solidFill>
                  <a:srgbClr val="002060"/>
                </a:solidFill>
              </a:rPr>
              <a:t>--------------------------------------------------------</a:t>
            </a:r>
          </a:p>
          <a:p>
            <a:pPr marL="0" indent="0" algn="ctr">
              <a:buNone/>
            </a:pPr>
            <a:endParaRPr lang="sk-SK" sz="5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k-SK" sz="5600" b="1" dirty="0" smtClean="0">
                <a:solidFill>
                  <a:srgbClr val="002060"/>
                </a:solidFill>
              </a:rPr>
              <a:t> </a:t>
            </a:r>
            <a:r>
              <a:rPr lang="sk-SK" sz="5600" b="1" dirty="0" smtClean="0">
                <a:solidFill>
                  <a:srgbClr val="002060"/>
                </a:solidFill>
              </a:rPr>
              <a:t>Škola </a:t>
            </a:r>
            <a:r>
              <a:rPr lang="sk-SK" sz="5600" b="1" dirty="0">
                <a:solidFill>
                  <a:srgbClr val="002060"/>
                </a:solidFill>
              </a:rPr>
              <a:t>a školské zariadenie sú povinné vo vzťahu k polícii, prokuratúre, súdu, bez meškania oznamovať skutočnosti nasvedčujúce tomu, že bol spáchaný trestný čin. (§3 ods. 2 Zákona 301/2005 </a:t>
            </a:r>
            <a:r>
              <a:rPr lang="sk-SK" sz="5600" b="1" dirty="0" err="1">
                <a:solidFill>
                  <a:srgbClr val="002060"/>
                </a:solidFill>
              </a:rPr>
              <a:t>Z.z</a:t>
            </a:r>
            <a:r>
              <a:rPr lang="sk-SK" sz="5600" b="1" dirty="0">
                <a:solidFill>
                  <a:srgbClr val="002060"/>
                </a:solidFill>
              </a:rPr>
              <a:t>. </a:t>
            </a:r>
            <a:r>
              <a:rPr lang="sk-SK" sz="5600" b="1" dirty="0" smtClean="0">
                <a:solidFill>
                  <a:srgbClr val="002060"/>
                </a:solidFill>
              </a:rPr>
              <a:t>)</a:t>
            </a:r>
          </a:p>
          <a:p>
            <a:pPr marL="0" indent="0" algn="ctr">
              <a:buNone/>
            </a:pPr>
            <a:endParaRPr lang="sk-SK" sz="5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k-SK" sz="5600" b="1" dirty="0" smtClean="0"/>
              <a:t>Oznamovateľ má možnosť požiadať o utajenie osobných údajov do spisu podľa § 96a </a:t>
            </a:r>
            <a:r>
              <a:rPr lang="sk-SK" sz="5600" b="1" dirty="0"/>
              <a:t>zákona o </a:t>
            </a:r>
            <a:r>
              <a:rPr lang="sk-SK" sz="5600" b="1" dirty="0" smtClean="0"/>
              <a:t>SPODSK                  a    § 62 </a:t>
            </a:r>
            <a:r>
              <a:rPr lang="sk-SK" sz="5600" b="1" dirty="0"/>
              <a:t>ods. a </a:t>
            </a:r>
            <a:r>
              <a:rPr lang="sk-SK" sz="5600" b="1" dirty="0" smtClean="0"/>
              <a:t>§ 134 </a:t>
            </a:r>
            <a:r>
              <a:rPr lang="sk-SK" sz="5600" b="1" dirty="0"/>
              <a:t>Trestného </a:t>
            </a:r>
            <a:r>
              <a:rPr lang="sk-SK" sz="5600" b="1" dirty="0" smtClean="0"/>
              <a:t>poriadku </a:t>
            </a:r>
            <a:endParaRPr lang="sk-SK" sz="5600" b="1" dirty="0">
              <a:solidFill>
                <a:srgbClr val="002060"/>
              </a:solidFill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32255"/>
            <a:ext cx="1129373" cy="63244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212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200" b="1" dirty="0">
                <a:solidFill>
                  <a:srgbClr val="002060"/>
                </a:solidFill>
              </a:rPr>
              <a:t>N</a:t>
            </a:r>
            <a:r>
              <a:rPr lang="sk-SK" sz="3200" b="1" dirty="0" smtClean="0">
                <a:solidFill>
                  <a:srgbClr val="002060"/>
                </a:solidFill>
              </a:rPr>
              <a:t>ahlásenie podozrenia </a:t>
            </a:r>
            <a:br>
              <a:rPr lang="sk-SK" sz="3200" b="1" dirty="0" smtClean="0">
                <a:solidFill>
                  <a:srgbClr val="002060"/>
                </a:solidFill>
              </a:rPr>
            </a:br>
            <a:r>
              <a:rPr lang="sk-SK" sz="3200" b="1" dirty="0" smtClean="0">
                <a:solidFill>
                  <a:srgbClr val="002060"/>
                </a:solidFill>
              </a:rPr>
              <a:t>na porušovanie práv dieťaťa – prvý kontakt ÚPSVR</a:t>
            </a:r>
            <a:endParaRPr lang="sk-SK" sz="3200" b="1" dirty="0">
              <a:solidFill>
                <a:srgbClr val="00206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002060"/>
                </a:solidFill>
              </a:rPr>
              <a:t>K obsahu oznámenia:</a:t>
            </a:r>
          </a:p>
          <a:p>
            <a:pPr algn="just">
              <a:buFontTx/>
              <a:buChar char="-"/>
            </a:pP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uviesť meno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vek dieťaťa, </a:t>
            </a:r>
            <a:endParaRPr lang="sk-SK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koho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osobnej starostlivosti sa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dieťa nachádza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kde - meno a adresa rodičov dieťaťa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algn="just">
              <a:buFontTx/>
              <a:buChar char="-"/>
            </a:pP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dôvod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podania oznámenia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algn="just">
              <a:buFontTx/>
              <a:buChar char="-"/>
            </a:pP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Vaše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meno a kontakt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alebo uveďte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že podnet je podávaný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anonymne.</a:t>
            </a:r>
          </a:p>
          <a:p>
            <a:pPr marL="0" indent="0" algn="just">
              <a:buNone/>
            </a:pPr>
            <a:r>
              <a:rPr lang="sk-SK" sz="2400" b="1" dirty="0" smtClean="0">
                <a:solidFill>
                  <a:srgbClr val="C00000"/>
                </a:solidFill>
              </a:rPr>
              <a:t>Ak </a:t>
            </a:r>
            <a:r>
              <a:rPr lang="sk-SK" sz="2400" b="1" dirty="0">
                <a:solidFill>
                  <a:srgbClr val="C00000"/>
                </a:solidFill>
              </a:rPr>
              <a:t>máte podozrenie, že je ohrozený život a zdravie dieťaťa, prosím volajte 158.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2060"/>
                </a:solidFill>
              </a:rPr>
              <a:t>Zoznam emailových </a:t>
            </a:r>
            <a:r>
              <a:rPr lang="sk-SK" b="1" dirty="0" smtClean="0">
                <a:solidFill>
                  <a:srgbClr val="002060"/>
                </a:solidFill>
              </a:rPr>
              <a:t>adries NR kraj :</a:t>
            </a:r>
            <a:r>
              <a:rPr lang="sk-SK" b="1" dirty="0">
                <a:solidFill>
                  <a:srgbClr val="002060"/>
                </a:solidFill>
              </a:rPr>
              <a:t/>
            </a:r>
            <a:br>
              <a:rPr lang="sk-SK" b="1" dirty="0">
                <a:solidFill>
                  <a:srgbClr val="002060"/>
                </a:solidFill>
              </a:rPr>
            </a:b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TO: 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to@upsvr.gov.sk</a:t>
            </a: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NR,ZM: 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nr@upsvr.gov.sk</a:t>
            </a: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NZ, SA: 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nz@upsvr.gov.sk</a:t>
            </a: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LV: 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lv@upsvr.gov.sk</a:t>
            </a: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KN: 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kn@upsvr.gov.sk</a:t>
            </a: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sk-SK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5" name="Picture 2" descr="C:\Users\HolaJ\Desktop\vykričnik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81128"/>
            <a:ext cx="1722702" cy="1394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63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sz="3200" b="1" dirty="0" smtClean="0">
                <a:solidFill>
                  <a:srgbClr val="002060"/>
                </a:solidFill>
              </a:rPr>
              <a:t>                        Národná linka </a:t>
            </a:r>
            <a:br>
              <a:rPr lang="sk-SK" sz="3200" b="1" dirty="0" smtClean="0">
                <a:solidFill>
                  <a:srgbClr val="002060"/>
                </a:solidFill>
              </a:rPr>
            </a:br>
            <a:r>
              <a:rPr lang="sk-SK" sz="3200" b="1" dirty="0" smtClean="0">
                <a:solidFill>
                  <a:srgbClr val="002060"/>
                </a:solidFill>
              </a:rPr>
              <a:t>           na pomoc deťom v ohrození</a:t>
            </a:r>
            <a:endParaRPr lang="sk-SK" sz="3200" b="1" dirty="0">
              <a:solidFill>
                <a:srgbClr val="002060"/>
              </a:solidFill>
            </a:endParaRPr>
          </a:p>
        </p:txBody>
      </p:sp>
      <p:pic>
        <p:nvPicPr>
          <p:cNvPr id="7" name="Zástupný objekt pre obsah 6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216" y="274638"/>
            <a:ext cx="1789584" cy="1164588"/>
          </a:xfrm>
          <a:ln>
            <a:solidFill>
              <a:srgbClr val="002060"/>
            </a:solidFill>
          </a:ln>
        </p:spPr>
      </p:pic>
      <p:sp>
        <p:nvSpPr>
          <p:cNvPr id="6" name="Zástupný objekt pre obsah 5"/>
          <p:cNvSpPr>
            <a:spLocks noGrp="1"/>
          </p:cNvSpPr>
          <p:nvPr>
            <p:ph sz="half" idx="2"/>
          </p:nvPr>
        </p:nvSpPr>
        <p:spPr>
          <a:xfrm>
            <a:off x="5292080" y="1600199"/>
            <a:ext cx="3394720" cy="4493095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002060"/>
                </a:solidFill>
              </a:rPr>
              <a:t>  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rgbClr val="002060"/>
                </a:solidFill>
              </a:rPr>
              <a:t>Problémy detí a mládeže</a:t>
            </a:r>
          </a:p>
          <a:p>
            <a:r>
              <a:rPr lang="sk-SK" b="1" dirty="0" smtClean="0"/>
              <a:t>samota</a:t>
            </a:r>
          </a:p>
          <a:p>
            <a:r>
              <a:rPr lang="sk-SK" b="1" dirty="0" err="1" smtClean="0"/>
              <a:t>šikana</a:t>
            </a:r>
            <a:endParaRPr lang="sk-SK" b="1" dirty="0" smtClean="0"/>
          </a:p>
          <a:p>
            <a:r>
              <a:rPr lang="sk-SK" b="1" dirty="0" smtClean="0"/>
              <a:t>depresia</a:t>
            </a:r>
          </a:p>
          <a:p>
            <a:r>
              <a:rPr lang="sk-SK" b="1" dirty="0" smtClean="0"/>
              <a:t>sociálna izolácia</a:t>
            </a:r>
          </a:p>
          <a:p>
            <a:r>
              <a:rPr lang="sk-SK" b="1" dirty="0"/>
              <a:t>s</a:t>
            </a:r>
            <a:r>
              <a:rPr lang="sk-SK" b="1" dirty="0" smtClean="0"/>
              <a:t>mútok</a:t>
            </a:r>
          </a:p>
          <a:p>
            <a:r>
              <a:rPr lang="sk-SK" b="1" dirty="0" smtClean="0"/>
              <a:t>vzťahy s rovesníkmi</a:t>
            </a:r>
          </a:p>
          <a:p>
            <a:r>
              <a:rPr lang="sk-SK" b="1" dirty="0"/>
              <a:t>ú</a:t>
            </a:r>
            <a:r>
              <a:rPr lang="sk-SK" b="1" dirty="0" smtClean="0"/>
              <a:t>zkosť</a:t>
            </a:r>
          </a:p>
          <a:p>
            <a:r>
              <a:rPr lang="sk-SK" b="1" dirty="0" err="1"/>
              <a:t>s</a:t>
            </a:r>
            <a:r>
              <a:rPr lang="sk-SK" b="1" dirty="0" err="1" smtClean="0"/>
              <a:t>ebapoškodzovanie</a:t>
            </a:r>
            <a:endParaRPr lang="sk-SK" b="1" dirty="0" smtClean="0"/>
          </a:p>
          <a:p>
            <a:r>
              <a:rPr lang="sk-SK" b="1" dirty="0"/>
              <a:t>v</a:t>
            </a:r>
            <a:r>
              <a:rPr lang="sk-SK" b="1" dirty="0" smtClean="0"/>
              <a:t>zťahy s rodičmi</a:t>
            </a:r>
          </a:p>
          <a:p>
            <a:r>
              <a:rPr lang="sk-SK" b="1" dirty="0"/>
              <a:t>p</a:t>
            </a:r>
            <a:r>
              <a:rPr lang="sk-SK" b="1" dirty="0" smtClean="0"/>
              <a:t>rvé lásky</a:t>
            </a:r>
          </a:p>
          <a:p>
            <a:r>
              <a:rPr lang="sk-SK" b="1" dirty="0" err="1"/>
              <a:t>s</a:t>
            </a:r>
            <a:r>
              <a:rPr lang="sk-SK" b="1" dirty="0" err="1" smtClean="0"/>
              <a:t>uicidalita</a:t>
            </a:r>
            <a:endParaRPr lang="sk-SK" b="1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323528" y="1600200"/>
            <a:ext cx="4896544" cy="26880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100" b="1" dirty="0" smtClean="0"/>
              <a:t>štátom garantovaná linka  MPSVaR SR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100" b="1" dirty="0"/>
              <a:t>d</a:t>
            </a:r>
            <a:r>
              <a:rPr lang="sk-SK" sz="2100" b="1" dirty="0" smtClean="0"/>
              <a:t>ostupná 7/24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100" b="1" dirty="0"/>
              <a:t>o</a:t>
            </a:r>
            <a:r>
              <a:rPr lang="sk-SK" sz="2100" b="1" dirty="0" smtClean="0"/>
              <a:t>dborná pomoc a podpora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100" b="1" dirty="0"/>
              <a:t>c</a:t>
            </a:r>
            <a:r>
              <a:rPr lang="sk-SK" sz="2100" b="1" dirty="0" smtClean="0"/>
              <a:t>hat, email, aplikácia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100" b="1" u="sng" dirty="0">
                <a:hlinkClick r:id="rId4" tooltip="Externý odkaz na http://www.viacakonick.gov.sk"/>
              </a:rPr>
              <a:t>www.viacakonick.gov.sk</a:t>
            </a:r>
            <a:endParaRPr lang="sk-SK" sz="2100" b="1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k-SK" sz="2800" b="1" dirty="0">
              <a:solidFill>
                <a:srgbClr val="002060"/>
              </a:solidFill>
            </a:endParaRPr>
          </a:p>
        </p:txBody>
      </p:sp>
      <p:pic>
        <p:nvPicPr>
          <p:cNvPr id="8" name="Obrázok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88232"/>
            <a:ext cx="4896544" cy="1805063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07128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</a:rPr>
              <a:t>Ďalšia podpora   </a:t>
            </a:r>
            <a:endParaRPr lang="sk-SK" sz="3200" b="1" dirty="0">
              <a:solidFill>
                <a:srgbClr val="002060"/>
              </a:solidFill>
            </a:endParaRPr>
          </a:p>
        </p:txBody>
      </p:sp>
      <p:sp>
        <p:nvSpPr>
          <p:cNvPr id="9" name="Zástupný objekt pre obsah 8"/>
          <p:cNvSpPr>
            <a:spLocks noGrp="1"/>
          </p:cNvSpPr>
          <p:nvPr>
            <p:ph sz="half" idx="2"/>
          </p:nvPr>
        </p:nvSpPr>
        <p:spPr>
          <a:xfrm>
            <a:off x="683568" y="1340768"/>
            <a:ext cx="8064896" cy="1368152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sz="3100" b="1" dirty="0" smtClean="0">
                <a:solidFill>
                  <a:srgbClr val="002060"/>
                </a:solidFill>
              </a:rPr>
              <a:t>Online večerná škola </a:t>
            </a:r>
          </a:p>
          <a:p>
            <a:pPr marL="0" indent="0">
              <a:buNone/>
            </a:pPr>
            <a:r>
              <a:rPr lang="sk-SK" b="1" dirty="0" smtClean="0"/>
              <a:t>- organizátor Národné koordinačné </a:t>
            </a:r>
            <a:r>
              <a:rPr lang="sk-SK" b="1" dirty="0" smtClean="0"/>
              <a:t>stredisko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- interaktívne online prednášky pre učiteľov,  zástupcov iných subjektov pre rodičov aj laickú verejnosť k digitálnemu bezpečiu  realizované 1 x mesačne</a:t>
            </a:r>
          </a:p>
          <a:p>
            <a:pPr marL="0" indent="0">
              <a:buNone/>
            </a:pPr>
            <a:endParaRPr lang="sk-SK" b="1" dirty="0"/>
          </a:p>
        </p:txBody>
      </p:sp>
      <p:sp>
        <p:nvSpPr>
          <p:cNvPr id="11" name="Zástupný objekt pre obsah 10"/>
          <p:cNvSpPr>
            <a:spLocks noGrp="1"/>
          </p:cNvSpPr>
          <p:nvPr>
            <p:ph sz="quarter" idx="4"/>
          </p:nvPr>
        </p:nvSpPr>
        <p:spPr>
          <a:xfrm>
            <a:off x="755576" y="2996952"/>
            <a:ext cx="7931225" cy="3129211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2060"/>
                </a:solidFill>
              </a:rPr>
              <a:t>Užitočné linky</a:t>
            </a:r>
          </a:p>
          <a:p>
            <a:r>
              <a:rPr lang="sk-SK" u="sng" dirty="0" smtClean="0">
                <a:hlinkClick r:id="rId2" tooltip="Externý odkaz na http://www.viacakonick.gov.sk"/>
              </a:rPr>
              <a:t>www.viacakonick.gov.sk</a:t>
            </a:r>
            <a:endParaRPr lang="sk-SK" dirty="0"/>
          </a:p>
          <a:p>
            <a:r>
              <a:rPr lang="sk-SK" u="sng" dirty="0">
                <a:hlinkClick r:id="rId3" tooltip="Externý odkaz na http://www.bezpecnyinter.net"/>
              </a:rPr>
              <a:t>www.bezpecnyinter.net</a:t>
            </a:r>
            <a:endParaRPr lang="sk-SK" dirty="0"/>
          </a:p>
          <a:p>
            <a:r>
              <a:rPr lang="sk-SK" u="sng" dirty="0">
                <a:hlinkClick r:id="rId4" tooltip="Externý odkaz na http://www.facebook.com/bezpecnyinternet.detstvobeznasilia"/>
              </a:rPr>
              <a:t>www.facebook.com/bezpecnyinternet.detstvobeznasilia</a:t>
            </a:r>
            <a:endParaRPr lang="sk-SK" dirty="0"/>
          </a:p>
          <a:p>
            <a:r>
              <a:rPr lang="sk-SK" u="sng" dirty="0">
                <a:hlinkClick r:id="rId5" tooltip="Externý odkaz na http://www.instagram.com/detstvo_bez_nasilia"/>
              </a:rPr>
              <a:t>www.instagram.com/detstvo_bez_nasilia</a:t>
            </a:r>
            <a:endParaRPr lang="sk-SK" dirty="0"/>
          </a:p>
          <a:p>
            <a:r>
              <a:rPr lang="sk-SK" u="sng" dirty="0">
                <a:hlinkClick r:id="rId6" tooltip="Externý odkaz na http://www.youtube.com/@Detstvobeznasilia"/>
              </a:rPr>
              <a:t>www.youtube.com/@Detstvobeznasilia</a:t>
            </a:r>
            <a:endParaRPr lang="sk-SK" dirty="0"/>
          </a:p>
          <a:p>
            <a:endParaRPr lang="sk-SK" dirty="0"/>
          </a:p>
        </p:txBody>
      </p:sp>
      <p:pic>
        <p:nvPicPr>
          <p:cNvPr id="13" name="Obrázok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42082"/>
            <a:ext cx="959932" cy="93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1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</a:rPr>
              <a:t>Kontaktné údaje koordinátorov ODPN NR kraja</a:t>
            </a:r>
            <a:br>
              <a:rPr lang="sk-SK" sz="3200" b="1" dirty="0" smtClean="0">
                <a:solidFill>
                  <a:srgbClr val="002060"/>
                </a:solidFill>
              </a:rPr>
            </a:br>
            <a:r>
              <a:rPr lang="sk-SK" sz="2400" b="1" dirty="0" smtClean="0">
                <a:solidFill>
                  <a:srgbClr val="002060"/>
                </a:solidFill>
              </a:rPr>
              <a:t>(územné obvody ÚPSVR; Ústredie PSVR, oddelenie PODPN)</a:t>
            </a:r>
            <a:endParaRPr lang="sk-SK" sz="2400" b="1" dirty="0">
              <a:solidFill>
                <a:srgbClr val="002060"/>
              </a:solidFill>
            </a:endParaRPr>
          </a:p>
        </p:txBody>
      </p:sp>
      <p:pic>
        <p:nvPicPr>
          <p:cNvPr id="9" name="Zástupný objekt pre obsah 8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1520" y="1407762"/>
            <a:ext cx="4246376" cy="45259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2060"/>
            </a:solidFill>
          </a:ln>
        </p:spPr>
      </p:pic>
      <p:sp>
        <p:nvSpPr>
          <p:cNvPr id="10" name="Zástupný objekt pre obsah 9"/>
          <p:cNvSpPr>
            <a:spLocks noGrp="1"/>
          </p:cNvSpPr>
          <p:nvPr>
            <p:ph sz="half" idx="2"/>
          </p:nvPr>
        </p:nvSpPr>
        <p:spPr>
          <a:xfrm>
            <a:off x="4788024" y="1417638"/>
            <a:ext cx="4104456" cy="5179714"/>
          </a:xfr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sk-SK" sz="1600" b="1" u="sng" dirty="0" smtClean="0"/>
              <a:t>TO :  Mgr. Eva Čakajdová</a:t>
            </a:r>
          </a:p>
          <a:p>
            <a:pPr marL="0" indent="0">
              <a:buNone/>
            </a:pPr>
            <a:r>
              <a:rPr lang="sk-SK" sz="1400" b="1" dirty="0" smtClean="0"/>
              <a:t>         </a:t>
            </a:r>
            <a:r>
              <a:rPr lang="sk-SK" sz="1400" b="1" i="1" dirty="0" smtClean="0">
                <a:hlinkClick r:id="rId3"/>
              </a:rPr>
              <a:t>Eva.Cakajdova@upsvr.gov.sk</a:t>
            </a:r>
            <a:endParaRPr lang="sk-SK" sz="1400" b="1" i="1" dirty="0" smtClean="0"/>
          </a:p>
          <a:p>
            <a:pPr marL="0" indent="0">
              <a:buNone/>
            </a:pPr>
            <a:r>
              <a:rPr lang="sk-SK" sz="1400" b="1" i="1" dirty="0" smtClean="0"/>
              <a:t>         Tel.: + 421 </a:t>
            </a:r>
            <a:r>
              <a:rPr lang="sk-SK" sz="1400" b="1" i="1" dirty="0"/>
              <a:t>38 2440 </a:t>
            </a:r>
            <a:r>
              <a:rPr lang="sk-SK" sz="1400" b="1" i="1" dirty="0" smtClean="0"/>
              <a:t>501</a:t>
            </a:r>
          </a:p>
          <a:p>
            <a:pPr marL="0" indent="0">
              <a:buNone/>
            </a:pPr>
            <a:r>
              <a:rPr lang="sk-SK" sz="1400" b="1" i="1" dirty="0" smtClean="0"/>
              <a:t>         Mobil: + 421</a:t>
            </a:r>
            <a:r>
              <a:rPr lang="sk-SK" sz="1400" b="1" i="1" dirty="0"/>
              <a:t> 918 701 </a:t>
            </a:r>
            <a:r>
              <a:rPr lang="sk-SK" sz="1400" b="1" i="1" dirty="0" smtClean="0"/>
              <a:t>078 </a:t>
            </a:r>
          </a:p>
          <a:p>
            <a:r>
              <a:rPr lang="sk-SK" sz="1600" b="1" dirty="0" smtClean="0"/>
              <a:t> </a:t>
            </a:r>
            <a:r>
              <a:rPr lang="sk-SK" sz="1600" b="1" u="sng" dirty="0" smtClean="0"/>
              <a:t>NR, ZM :  PhDr. Juliana Holá</a:t>
            </a:r>
          </a:p>
          <a:p>
            <a:pPr marL="0" indent="0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 </a:t>
            </a:r>
            <a:r>
              <a:rPr lang="sk-SK" sz="1400" b="1" i="1" dirty="0" smtClean="0">
                <a:hlinkClick r:id="rId4"/>
              </a:rPr>
              <a:t>Juliana.Hola@upsvr.gov.sk</a:t>
            </a:r>
            <a:endParaRPr lang="sk-SK" sz="1400" b="1" i="1" dirty="0" smtClean="0"/>
          </a:p>
          <a:p>
            <a:pPr marL="0" indent="0">
              <a:buNone/>
            </a:pPr>
            <a:r>
              <a:rPr lang="sk-SK" sz="1400" b="1" i="1" dirty="0" smtClean="0"/>
              <a:t>         Tel: + 421 37 2440 556</a:t>
            </a:r>
          </a:p>
          <a:p>
            <a:pPr marL="0" indent="0">
              <a:buNone/>
            </a:pPr>
            <a:r>
              <a:rPr lang="sk-SK" sz="1400" b="1" i="1" dirty="0" smtClean="0"/>
              <a:t>         Mobil: </a:t>
            </a:r>
            <a:r>
              <a:rPr lang="sk-SK" sz="1400" b="1" i="1" dirty="0"/>
              <a:t>: + 421 918 </a:t>
            </a:r>
            <a:r>
              <a:rPr lang="sk-SK" sz="1400" b="1" i="1" dirty="0" smtClean="0"/>
              <a:t> 696 403</a:t>
            </a:r>
          </a:p>
          <a:p>
            <a:r>
              <a:rPr lang="sk-SK" sz="1600" b="1" dirty="0" smtClean="0"/>
              <a:t> </a:t>
            </a:r>
            <a:r>
              <a:rPr lang="sk-SK" sz="1600" b="1" u="sng" dirty="0" smtClean="0"/>
              <a:t>NZ, </a:t>
            </a:r>
            <a:r>
              <a:rPr lang="sk-SK" sz="1600" b="1" u="sng" dirty="0" smtClean="0"/>
              <a:t>SA</a:t>
            </a:r>
            <a:r>
              <a:rPr lang="sk-SK" sz="1600" b="1" u="sng" dirty="0" smtClean="0"/>
              <a:t>: Mgr. Martina Sklenárová</a:t>
            </a:r>
          </a:p>
          <a:p>
            <a:pPr marL="0" indent="0">
              <a:buNone/>
            </a:pPr>
            <a:r>
              <a:rPr lang="sk-SK" sz="1600" b="1" dirty="0"/>
              <a:t> </a:t>
            </a:r>
            <a:r>
              <a:rPr lang="sk-SK" sz="1600" b="1" dirty="0" smtClean="0"/>
              <a:t>        </a:t>
            </a:r>
            <a:r>
              <a:rPr lang="sk-SK" sz="1400" b="1" i="1" dirty="0" smtClean="0">
                <a:hlinkClick r:id="rId5"/>
              </a:rPr>
              <a:t>Martina.Sklenarova@upsvr.gov.sk</a:t>
            </a:r>
            <a:endParaRPr lang="sk-SK" sz="1400" b="1" i="1" dirty="0" smtClean="0"/>
          </a:p>
          <a:p>
            <a:pPr marL="0" indent="0">
              <a:buNone/>
            </a:pPr>
            <a:r>
              <a:rPr lang="sk-SK" sz="1600" b="1" dirty="0" smtClean="0"/>
              <a:t>         </a:t>
            </a:r>
            <a:r>
              <a:rPr lang="sk-SK" sz="1400" b="1" i="1" dirty="0" smtClean="0"/>
              <a:t>Tel</a:t>
            </a:r>
            <a:r>
              <a:rPr lang="sk-SK" sz="1400" b="1" i="1" dirty="0"/>
              <a:t>: + 421 </a:t>
            </a:r>
            <a:r>
              <a:rPr lang="sk-SK" sz="1400" b="1" i="1" dirty="0" smtClean="0"/>
              <a:t> 31 2447 505</a:t>
            </a:r>
          </a:p>
          <a:p>
            <a:pPr marL="0" indent="0">
              <a:buNone/>
            </a:pPr>
            <a:r>
              <a:rPr lang="sk-SK" sz="1400" b="1" i="1" dirty="0"/>
              <a:t> </a:t>
            </a:r>
            <a:r>
              <a:rPr lang="sk-SK" sz="1400" b="1" i="1" dirty="0" smtClean="0"/>
              <a:t>         Mobil</a:t>
            </a:r>
            <a:r>
              <a:rPr lang="sk-SK" sz="1400" b="1" i="1" dirty="0"/>
              <a:t>: + 421 918 345 895 </a:t>
            </a:r>
            <a:endParaRPr lang="sk-SK" sz="1400" b="1" dirty="0" smtClean="0"/>
          </a:p>
          <a:p>
            <a:r>
              <a:rPr lang="sk-SK" sz="1600" b="1" dirty="0"/>
              <a:t> </a:t>
            </a:r>
            <a:r>
              <a:rPr lang="sk-SK" sz="1600" b="1" u="sng" dirty="0" smtClean="0"/>
              <a:t>LV: PhDr. Mária Skačanová</a:t>
            </a:r>
          </a:p>
          <a:p>
            <a:pPr marL="0" indent="0">
              <a:buNone/>
            </a:pPr>
            <a:r>
              <a:rPr lang="sk-SK" sz="1600" b="1" dirty="0" smtClean="0"/>
              <a:t>         </a:t>
            </a:r>
            <a:r>
              <a:rPr lang="sk-SK" sz="1400" b="1" i="1" dirty="0" smtClean="0">
                <a:hlinkClick r:id="rId6"/>
              </a:rPr>
              <a:t>Maria.Skacanova@upsvr.gov.sk</a:t>
            </a:r>
            <a:endParaRPr lang="sk-SK" sz="1400" b="1" i="1" dirty="0" smtClean="0"/>
          </a:p>
          <a:p>
            <a:pPr marL="0" indent="0">
              <a:buNone/>
            </a:pPr>
            <a:r>
              <a:rPr lang="sk-SK" sz="1400" b="1" i="1" dirty="0" smtClean="0"/>
              <a:t>          Tel</a:t>
            </a:r>
            <a:r>
              <a:rPr lang="sk-SK" sz="1400" b="1" i="1" dirty="0"/>
              <a:t>: + </a:t>
            </a:r>
            <a:r>
              <a:rPr lang="sk-SK" sz="1400" b="1" i="1" dirty="0" smtClean="0"/>
              <a:t>421 36 2440 505</a:t>
            </a:r>
          </a:p>
          <a:p>
            <a:pPr marL="0" indent="0">
              <a:buNone/>
            </a:pPr>
            <a:r>
              <a:rPr lang="sk-SK" sz="1400" b="1" i="1" dirty="0"/>
              <a:t> </a:t>
            </a:r>
            <a:r>
              <a:rPr lang="sk-SK" sz="1400" b="1" i="1" dirty="0" smtClean="0"/>
              <a:t>         Mobil</a:t>
            </a:r>
            <a:r>
              <a:rPr lang="sk-SK" sz="1400" b="1" i="1" dirty="0"/>
              <a:t>: + 421 </a:t>
            </a:r>
            <a:r>
              <a:rPr lang="sk-SK" sz="1400" b="1" i="1" dirty="0" smtClean="0"/>
              <a:t>918 784 159</a:t>
            </a:r>
            <a:endParaRPr lang="sk-SK" sz="1400" b="1" i="1" dirty="0"/>
          </a:p>
          <a:p>
            <a:r>
              <a:rPr lang="sk-SK" sz="1600" b="1" dirty="0" smtClean="0"/>
              <a:t> </a:t>
            </a:r>
            <a:r>
              <a:rPr lang="sk-SK" sz="1600" b="1" u="sng" dirty="0" smtClean="0"/>
              <a:t>KN:  Mgr. Darina Ježová</a:t>
            </a:r>
          </a:p>
          <a:p>
            <a:pPr marL="0" indent="0">
              <a:buNone/>
            </a:pPr>
            <a:r>
              <a:rPr lang="sk-SK" sz="1600" b="1" i="1" dirty="0"/>
              <a:t> </a:t>
            </a:r>
            <a:r>
              <a:rPr lang="sk-SK" sz="1600" b="1" i="1" dirty="0" smtClean="0"/>
              <a:t>        </a:t>
            </a:r>
            <a:r>
              <a:rPr lang="sk-SK" sz="1400" b="1" i="1" u="sng" dirty="0" smtClean="0">
                <a:hlinkClick r:id="rId7"/>
              </a:rPr>
              <a:t>Darina.Jezova@upsvr.gov.sk</a:t>
            </a:r>
            <a:endParaRPr lang="sk-SK" sz="1400" b="1" i="1" u="sng" dirty="0" smtClean="0"/>
          </a:p>
          <a:p>
            <a:pPr marL="0" indent="0">
              <a:buNone/>
            </a:pPr>
            <a:r>
              <a:rPr lang="sk-SK" sz="1400" b="1" i="1" dirty="0" smtClean="0"/>
              <a:t>          Tel</a:t>
            </a:r>
            <a:r>
              <a:rPr lang="sk-SK" sz="1400" b="1" i="1" dirty="0"/>
              <a:t>: + 421 </a:t>
            </a:r>
            <a:r>
              <a:rPr lang="sk-SK" sz="1400" b="1" i="1" dirty="0" smtClean="0"/>
              <a:t> 35 2442 610</a:t>
            </a:r>
            <a:endParaRPr lang="sk-SK" sz="1400" b="1" i="1" dirty="0"/>
          </a:p>
          <a:p>
            <a:pPr marL="0" indent="0">
              <a:buNone/>
            </a:pPr>
            <a:r>
              <a:rPr lang="sk-SK" sz="1400" b="1" i="1" dirty="0"/>
              <a:t>          Mobil: + 421 918 </a:t>
            </a:r>
            <a:r>
              <a:rPr lang="sk-SK" sz="1400" b="1" i="1" dirty="0" smtClean="0"/>
              <a:t>425 </a:t>
            </a:r>
            <a:r>
              <a:rPr lang="sk-SK" sz="1400" b="1" i="1" dirty="0"/>
              <a:t>331</a:t>
            </a:r>
          </a:p>
          <a:p>
            <a:pPr marL="0" indent="0">
              <a:buNone/>
            </a:pPr>
            <a:endParaRPr lang="sk-SK" sz="1400" b="1" i="1" u="sng" dirty="0"/>
          </a:p>
          <a:p>
            <a:pPr marL="0" indent="0">
              <a:buNone/>
            </a:pPr>
            <a:endParaRPr lang="sk-SK" sz="1600" b="1" u="sng" dirty="0" smtClean="0"/>
          </a:p>
          <a:p>
            <a:endParaRPr lang="sk-SK" sz="1600" b="1" u="sng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7416" y="6126460"/>
            <a:ext cx="4320480" cy="4708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3600" b="1" dirty="0" smtClean="0">
                <a:solidFill>
                  <a:srgbClr val="002060"/>
                </a:solidFill>
              </a:rPr>
              <a:t>Tešíme sa na spoluprácu </a:t>
            </a:r>
            <a:endParaRPr lang="sk-SK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09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24916</TotalTime>
  <Words>990</Words>
  <Application>Microsoft Office PowerPoint</Application>
  <PresentationFormat>Prezentácia na obrazovke (4:3)</PresentationFormat>
  <Paragraphs>129</Paragraphs>
  <Slides>9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Motív Office</vt:lpstr>
      <vt:lpstr>                                                                                                                                                                KÓD PROJEKTU: 401405DWJ2  Národný projekt  Spoločne za detstvo bez násilia  pre všetky deti  NP Podpora ochrany detí pred násilím  (2017-2023)                                                    </vt:lpstr>
      <vt:lpstr>  Hlavný zámer  udržať a rozvíjať multidisciplinárnu spoluprácu subjektov participujúcich v oblasti ochrany detí pred násilím  </vt:lpstr>
      <vt:lpstr>Kľúčové dokumenty </vt:lpstr>
      <vt:lpstr>Koordinácia </vt:lpstr>
      <vt:lpstr>Škola a starostlivosť o deti  </vt:lpstr>
      <vt:lpstr>Nahlásenie podozrenia  na porušovanie práv dieťaťa – prvý kontakt ÚPSVR</vt:lpstr>
      <vt:lpstr>                        Národná linka             na pomoc deťom v ohrození</vt:lpstr>
      <vt:lpstr>Ďalšia podpora   </vt:lpstr>
      <vt:lpstr>Kontaktné údaje koordinátorov ODPN NR kraja (územné obvody ÚPSVR; Ústredie PSVR, oddelenie PODPN)</vt:lpstr>
    </vt:vector>
  </TitlesOfParts>
  <Company>UPSVR Nitra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Holá Juliana</dc:creator>
  <cp:lastModifiedBy>Holá Juliana</cp:lastModifiedBy>
  <cp:revision>318</cp:revision>
  <cp:lastPrinted>2023-03-06T12:19:29Z</cp:lastPrinted>
  <dcterms:created xsi:type="dcterms:W3CDTF">2019-02-26T10:01:09Z</dcterms:created>
  <dcterms:modified xsi:type="dcterms:W3CDTF">2024-08-23T10:01:33Z</dcterms:modified>
</cp:coreProperties>
</file>