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4"/>
  </p:notesMasterIdLst>
  <p:sldIdLst>
    <p:sldId id="331" r:id="rId2"/>
    <p:sldId id="327" r:id="rId3"/>
    <p:sldId id="293" r:id="rId4"/>
    <p:sldId id="340" r:id="rId5"/>
    <p:sldId id="294" r:id="rId6"/>
    <p:sldId id="347" r:id="rId7"/>
    <p:sldId id="311" r:id="rId8"/>
    <p:sldId id="348" r:id="rId9"/>
    <p:sldId id="316" r:id="rId10"/>
    <p:sldId id="332" r:id="rId11"/>
    <p:sldId id="334" r:id="rId12"/>
    <p:sldId id="335" r:id="rId13"/>
    <p:sldId id="352" r:id="rId14"/>
    <p:sldId id="349" r:id="rId15"/>
    <p:sldId id="350" r:id="rId16"/>
    <p:sldId id="351" r:id="rId17"/>
    <p:sldId id="353" r:id="rId18"/>
    <p:sldId id="261" r:id="rId19"/>
    <p:sldId id="289" r:id="rId20"/>
    <p:sldId id="341" r:id="rId21"/>
    <p:sldId id="345" r:id="rId22"/>
    <p:sldId id="354" r:id="rId23"/>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žeková Monika PaedDr PhD. (ÚIČ)" initials="RMPP(" lastIdx="5" clrIdx="0">
    <p:extLst>
      <p:ext uri="{19B8F6BF-5375-455C-9EA6-DF929625EA0E}">
        <p15:presenceInfo xmlns:p15="http://schemas.microsoft.com/office/powerpoint/2012/main" userId="S-1-5-21-2074942737-1622748099-1232828436-57819" providerId="AD"/>
      </p:ext>
    </p:extLst>
  </p:cmAuthor>
  <p:cmAuthor id="2" name="Peštová Gabriela Mgr. (NR)" initials="PGM(" lastIdx="1" clrIdx="1">
    <p:extLst>
      <p:ext uri="{19B8F6BF-5375-455C-9EA6-DF929625EA0E}">
        <p15:presenceInfo xmlns:p15="http://schemas.microsoft.com/office/powerpoint/2012/main" userId="Peštová Gabriela Mgr. (NR)" providerId="None"/>
      </p:ext>
    </p:extLst>
  </p:cmAuthor>
  <p:cmAuthor id="3" name="Vrbová Klára Mgr. (NR)" initials="VKM(" lastIdx="1" clrIdx="2">
    <p:extLst>
      <p:ext uri="{19B8F6BF-5375-455C-9EA6-DF929625EA0E}">
        <p15:presenceInfo xmlns:p15="http://schemas.microsoft.com/office/powerpoint/2012/main" userId="Vrbová Klára Mgr. (N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459" autoAdjust="0"/>
    <p:restoredTop sz="78993" autoAdjust="0"/>
  </p:normalViewPr>
  <p:slideViewPr>
    <p:cSldViewPr snapToGrid="0">
      <p:cViewPr varScale="1">
        <p:scale>
          <a:sx n="69" d="100"/>
          <a:sy n="69" d="100"/>
        </p:scale>
        <p:origin x="845" y="67"/>
      </p:cViewPr>
      <p:guideLst/>
    </p:cSldViewPr>
  </p:slideViewPr>
  <p:outlineViewPr>
    <p:cViewPr>
      <p:scale>
        <a:sx n="33" d="100"/>
        <a:sy n="33" d="100"/>
      </p:scale>
      <p:origin x="0" y="0"/>
    </p:cViewPr>
  </p:outlineViewPr>
  <p:notesTextViewPr>
    <p:cViewPr>
      <p:scale>
        <a:sx n="400" d="100"/>
        <a:sy n="400" d="100"/>
      </p:scale>
      <p:origin x="0" y="0"/>
    </p:cViewPr>
  </p:notesTextViewPr>
  <p:sorterViewPr>
    <p:cViewPr>
      <p:scale>
        <a:sx n="100" d="100"/>
        <a:sy n="100" d="100"/>
      </p:scale>
      <p:origin x="0" y="0"/>
    </p:cViewPr>
  </p:sorter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3878F0-E616-40EC-A87E-8A28F8F50961}"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sk-SK"/>
        </a:p>
      </dgm:t>
    </dgm:pt>
    <dgm:pt modelId="{1D5EB89B-5614-4ABA-A366-1843B6E1A296}">
      <dgm:prSet custT="1"/>
      <dgm:spPr/>
      <dgm:t>
        <a:bodyPr/>
        <a:lstStyle/>
        <a:p>
          <a:pPr algn="ctr" rtl="0"/>
          <a:r>
            <a:rPr lang="sk-SK" sz="2000" b="1"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Predmet komplexnej inšpekcie</a:t>
          </a:r>
          <a:endParaRPr lang="sk-SK" sz="2000"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2919CFCE-2B2C-40FC-B6C5-8A2AEF6CA03D}" type="parTrans" cxnId="{A67F17CC-D2AE-4B9A-9DB8-FD36D2832E32}">
      <dgm:prSet/>
      <dgm:spPr/>
      <dgm:t>
        <a:bodyPr/>
        <a:lstStyle/>
        <a:p>
          <a:endParaRPr lang="sk-SK"/>
        </a:p>
      </dgm:t>
    </dgm:pt>
    <dgm:pt modelId="{F7D48BD9-48DD-4CFF-B548-AFFB1A9E0B8B}" type="sibTrans" cxnId="{A67F17CC-D2AE-4B9A-9DB8-FD36D2832E32}">
      <dgm:prSet/>
      <dgm:spPr/>
      <dgm:t>
        <a:bodyPr/>
        <a:lstStyle/>
        <a:p>
          <a:endParaRPr lang="sk-SK"/>
        </a:p>
      </dgm:t>
    </dgm:pt>
    <dgm:pt modelId="{F4E5DBB7-14D5-47F4-AE4D-8E753A5EB37C}" type="pres">
      <dgm:prSet presAssocID="{B23878F0-E616-40EC-A87E-8A28F8F50961}" presName="linear" presStyleCnt="0">
        <dgm:presLayoutVars>
          <dgm:animLvl val="lvl"/>
          <dgm:resizeHandles val="exact"/>
        </dgm:presLayoutVars>
      </dgm:prSet>
      <dgm:spPr/>
      <dgm:t>
        <a:bodyPr/>
        <a:lstStyle/>
        <a:p>
          <a:endParaRPr lang="sk-SK"/>
        </a:p>
      </dgm:t>
    </dgm:pt>
    <dgm:pt modelId="{9094A697-7C41-4D73-A2C2-992F5FE56CDD}" type="pres">
      <dgm:prSet presAssocID="{1D5EB89B-5614-4ABA-A366-1843B6E1A296}" presName="parentText" presStyleLbl="node1" presStyleIdx="0" presStyleCnt="1" custScaleY="104260" custLinFactNeighborX="7442" custLinFactNeighborY="-4260">
        <dgm:presLayoutVars>
          <dgm:chMax val="0"/>
          <dgm:bulletEnabled val="1"/>
        </dgm:presLayoutVars>
      </dgm:prSet>
      <dgm:spPr/>
      <dgm:t>
        <a:bodyPr/>
        <a:lstStyle/>
        <a:p>
          <a:endParaRPr lang="sk-SK"/>
        </a:p>
      </dgm:t>
    </dgm:pt>
  </dgm:ptLst>
  <dgm:cxnLst>
    <dgm:cxn modelId="{A67F17CC-D2AE-4B9A-9DB8-FD36D2832E32}" srcId="{B23878F0-E616-40EC-A87E-8A28F8F50961}" destId="{1D5EB89B-5614-4ABA-A366-1843B6E1A296}" srcOrd="0" destOrd="0" parTransId="{2919CFCE-2B2C-40FC-B6C5-8A2AEF6CA03D}" sibTransId="{F7D48BD9-48DD-4CFF-B548-AFFB1A9E0B8B}"/>
    <dgm:cxn modelId="{60864187-F462-43DC-A1AF-0EFEC27C7B76}" type="presOf" srcId="{1D5EB89B-5614-4ABA-A366-1843B6E1A296}" destId="{9094A697-7C41-4D73-A2C2-992F5FE56CDD}" srcOrd="0" destOrd="0" presId="urn:microsoft.com/office/officeart/2005/8/layout/vList2"/>
    <dgm:cxn modelId="{7C73D0E2-6DB2-4FF0-898B-079A7CBB23ED}" type="presOf" srcId="{B23878F0-E616-40EC-A87E-8A28F8F50961}" destId="{F4E5DBB7-14D5-47F4-AE4D-8E753A5EB37C}" srcOrd="0" destOrd="0" presId="urn:microsoft.com/office/officeart/2005/8/layout/vList2"/>
    <dgm:cxn modelId="{C7283652-1980-4C3D-9381-9E0E08AB7C51}" type="presParOf" srcId="{F4E5DBB7-14D5-47F4-AE4D-8E753A5EB37C}" destId="{9094A697-7C41-4D73-A2C2-992F5FE56CDD}"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A342F1-4321-4C65-ACAC-EFA3F6E8F81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sk-SK"/>
        </a:p>
      </dgm:t>
    </dgm:pt>
    <dgm:pt modelId="{51E47296-D779-4BAB-8E1C-6837B8DAAF1E}">
      <dgm:prSet custT="1"/>
      <dgm:spPr/>
      <dgm:t>
        <a:bodyPr/>
        <a:lstStyle/>
        <a:p>
          <a:pPr algn="ctr" rtl="0"/>
          <a:r>
            <a:rPr lang="sk-SK" sz="2000" b="1" dirty="0">
              <a:solidFill>
                <a:schemeClr val="tx1"/>
              </a:solidFill>
            </a:rPr>
            <a:t>Zistiť stav a úroveň výchovno-vzdelávacieho procesu, pedagogického riadenia a podmienok výchovy a vzdelávania v základnej škole</a:t>
          </a:r>
        </a:p>
      </dgm:t>
    </dgm:pt>
    <dgm:pt modelId="{D3C7EF2D-DC54-489F-8C3B-7465860BCCB8}" type="parTrans" cxnId="{963B1592-FAF4-441A-B3D6-141BC9010AD7}">
      <dgm:prSet/>
      <dgm:spPr/>
      <dgm:t>
        <a:bodyPr/>
        <a:lstStyle/>
        <a:p>
          <a:endParaRPr lang="sk-SK"/>
        </a:p>
      </dgm:t>
    </dgm:pt>
    <dgm:pt modelId="{391A4F2B-4EC9-402A-99A1-9BE0395B8050}" type="sibTrans" cxnId="{963B1592-FAF4-441A-B3D6-141BC9010AD7}">
      <dgm:prSet/>
      <dgm:spPr/>
      <dgm:t>
        <a:bodyPr/>
        <a:lstStyle/>
        <a:p>
          <a:endParaRPr lang="sk-SK"/>
        </a:p>
      </dgm:t>
    </dgm:pt>
    <dgm:pt modelId="{AA2B70B1-D6F1-468A-B1AE-D829D3DFCA72}" type="pres">
      <dgm:prSet presAssocID="{ABA342F1-4321-4C65-ACAC-EFA3F6E8F812}" presName="linear" presStyleCnt="0">
        <dgm:presLayoutVars>
          <dgm:animLvl val="lvl"/>
          <dgm:resizeHandles val="exact"/>
        </dgm:presLayoutVars>
      </dgm:prSet>
      <dgm:spPr/>
      <dgm:t>
        <a:bodyPr/>
        <a:lstStyle/>
        <a:p>
          <a:endParaRPr lang="sk-SK"/>
        </a:p>
      </dgm:t>
    </dgm:pt>
    <dgm:pt modelId="{B766C19C-0017-4F9D-8094-5D7138C17525}" type="pres">
      <dgm:prSet presAssocID="{51E47296-D779-4BAB-8E1C-6837B8DAAF1E}" presName="parentText" presStyleLbl="node1" presStyleIdx="0" presStyleCnt="1" custLinFactNeighborY="34686">
        <dgm:presLayoutVars>
          <dgm:chMax val="0"/>
          <dgm:bulletEnabled val="1"/>
        </dgm:presLayoutVars>
      </dgm:prSet>
      <dgm:spPr/>
      <dgm:t>
        <a:bodyPr/>
        <a:lstStyle/>
        <a:p>
          <a:endParaRPr lang="sk-SK"/>
        </a:p>
      </dgm:t>
    </dgm:pt>
  </dgm:ptLst>
  <dgm:cxnLst>
    <dgm:cxn modelId="{963B1592-FAF4-441A-B3D6-141BC9010AD7}" srcId="{ABA342F1-4321-4C65-ACAC-EFA3F6E8F812}" destId="{51E47296-D779-4BAB-8E1C-6837B8DAAF1E}" srcOrd="0" destOrd="0" parTransId="{D3C7EF2D-DC54-489F-8C3B-7465860BCCB8}" sibTransId="{391A4F2B-4EC9-402A-99A1-9BE0395B8050}"/>
    <dgm:cxn modelId="{684CE0C8-B217-4A58-B745-EF0E9489BC93}" type="presOf" srcId="{ABA342F1-4321-4C65-ACAC-EFA3F6E8F812}" destId="{AA2B70B1-D6F1-468A-B1AE-D829D3DFCA72}" srcOrd="0" destOrd="0" presId="urn:microsoft.com/office/officeart/2005/8/layout/vList2"/>
    <dgm:cxn modelId="{1D95781F-72FE-4521-95A2-40B114FEF54A}" type="presOf" srcId="{51E47296-D779-4BAB-8E1C-6837B8DAAF1E}" destId="{B766C19C-0017-4F9D-8094-5D7138C17525}" srcOrd="0" destOrd="0" presId="urn:microsoft.com/office/officeart/2005/8/layout/vList2"/>
    <dgm:cxn modelId="{E93B6982-E81C-4071-97B1-DADE239BA801}" type="presParOf" srcId="{AA2B70B1-D6F1-468A-B1AE-D829D3DFCA72}" destId="{B766C19C-0017-4F9D-8094-5D7138C17525}" srcOrd="0" destOrd="0" presId="urn:microsoft.com/office/officeart/2005/8/layout/vList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448BD675-8830-4946-81D1-D5733BBA4E5F}">
      <dgm:prSet custT="1"/>
      <dgm:spPr/>
      <dgm:t>
        <a:bodyPr/>
        <a:lstStyle/>
        <a:p>
          <a:pPr algn="just" rtl="0"/>
          <a:r>
            <a:rPr lang="sk-SK" sz="2800" dirty="0" smtClean="0"/>
            <a:t>rozvoj a uplatňovanie </a:t>
          </a:r>
          <a:r>
            <a:rPr lang="sk-SK" sz="2800" dirty="0" err="1" smtClean="0"/>
            <a:t>sebahodnotiacich</a:t>
          </a:r>
          <a:r>
            <a:rPr lang="sk-SK" sz="2800" dirty="0" smtClean="0"/>
            <a:t> a hodnotiacich spôsobilostí detí,</a:t>
          </a:r>
          <a:endParaRPr lang="sk-SK" sz="2800" dirty="0"/>
        </a:p>
      </dgm:t>
    </dgm:pt>
    <dgm:pt modelId="{EF8A7D5E-F223-44B7-B759-E0FD3D6741BC}" type="sibTrans" cxnId="{41B9260F-916E-4B54-8550-F00B9B6B5534}">
      <dgm:prSet/>
      <dgm:spPr/>
      <dgm:t>
        <a:bodyPr/>
        <a:lstStyle/>
        <a:p>
          <a:endParaRPr lang="sk-SK"/>
        </a:p>
      </dgm:t>
    </dgm:pt>
    <dgm:pt modelId="{25E39EF2-BAAA-443D-B331-B8ED1B8993E0}" type="parTrans" cxnId="{41B9260F-916E-4B54-8550-F00B9B6B5534}">
      <dgm:prSet/>
      <dgm:spPr/>
      <dgm:t>
        <a:bodyPr/>
        <a:lstStyle/>
        <a:p>
          <a:endParaRPr lang="sk-SK"/>
        </a:p>
      </dgm:t>
    </dgm:pt>
    <dgm:pt modelId="{9F1A45D4-8AA3-4B9E-AB8D-AFAD0962A273}">
      <dgm:prSet custT="1"/>
      <dgm:spPr/>
      <dgm:t>
        <a:bodyPr/>
        <a:lstStyle/>
        <a:p>
          <a:r>
            <a:rPr lang="sk-SK" sz="2800" dirty="0" smtClean="0"/>
            <a:t>rozvíjanie </a:t>
          </a:r>
          <a:r>
            <a:rPr lang="sk-SK" sz="2800" dirty="0"/>
            <a:t>grafomotorických zručností u mladších detí,</a:t>
          </a:r>
        </a:p>
      </dgm:t>
    </dgm:pt>
    <dgm:pt modelId="{42143544-02CF-4CE5-8AC6-1E037D146B0A}" type="parTrans" cxnId="{90D31568-0D14-4646-94B2-2DE58234A71F}">
      <dgm:prSet/>
      <dgm:spPr/>
      <dgm:t>
        <a:bodyPr/>
        <a:lstStyle/>
        <a:p>
          <a:endParaRPr lang="sk-SK"/>
        </a:p>
      </dgm:t>
    </dgm:pt>
    <dgm:pt modelId="{F916DBB7-1AF0-4292-B940-807E89C32B44}" type="sibTrans" cxnId="{90D31568-0D14-4646-94B2-2DE58234A71F}">
      <dgm:prSet/>
      <dgm:spPr/>
      <dgm:t>
        <a:bodyPr/>
        <a:lstStyle/>
        <a:p>
          <a:endParaRPr lang="sk-SK"/>
        </a:p>
      </dgm:t>
    </dgm:pt>
    <dgm:pt modelId="{84225C58-E117-4541-860C-4C0A9BD1AFA9}">
      <dgm:prSet custT="1"/>
      <dgm:spPr/>
      <dgm:t>
        <a:bodyPr/>
        <a:lstStyle/>
        <a:p>
          <a:r>
            <a:rPr lang="sk-SK" sz="2800" dirty="0" smtClean="0"/>
            <a:t>systematické </a:t>
          </a:r>
          <a:r>
            <a:rPr lang="sk-SK" sz="2800" dirty="0"/>
            <a:t>využitie digitálnych technológií ako nástroja na riešenie učebných problémov. </a:t>
          </a:r>
        </a:p>
      </dgm:t>
    </dgm:pt>
    <dgm:pt modelId="{34F9B5D2-BD83-40C0-8CF1-4FB7CD84FDE3}" type="parTrans" cxnId="{E6724A9A-4C63-4FF2-87AE-6FCA03A53340}">
      <dgm:prSet/>
      <dgm:spPr/>
      <dgm:t>
        <a:bodyPr/>
        <a:lstStyle/>
        <a:p>
          <a:endParaRPr lang="sk-SK"/>
        </a:p>
      </dgm:t>
    </dgm:pt>
    <dgm:pt modelId="{BEA0EA42-B11B-4FB7-83AC-CE02B607014F}" type="sibTrans" cxnId="{E6724A9A-4C63-4FF2-87AE-6FCA03A53340}">
      <dgm:prSet/>
      <dgm:spPr/>
      <dgm:t>
        <a:bodyPr/>
        <a:lstStyle/>
        <a:p>
          <a:endParaRPr lang="sk-SK"/>
        </a:p>
      </dgm:t>
    </dgm:pt>
    <dgm:pt modelId="{CE594DCE-DE64-4C51-BD71-B6DF516CAD42}">
      <dgm:prSet custT="1"/>
      <dgm:spPr/>
      <dgm:t>
        <a:bodyPr/>
        <a:lstStyle/>
        <a:p>
          <a:endParaRPr lang="sk-SK" sz="2800" dirty="0"/>
        </a:p>
      </dgm:t>
    </dgm:pt>
    <dgm:pt modelId="{C4E58AE8-4E3F-4E12-94E4-776680DA15C7}" type="parTrans" cxnId="{A7435A96-319D-43C6-B6CD-19A9076D6678}">
      <dgm:prSet/>
      <dgm:spPr/>
      <dgm:t>
        <a:bodyPr/>
        <a:lstStyle/>
        <a:p>
          <a:endParaRPr lang="sk-SK"/>
        </a:p>
      </dgm:t>
    </dgm:pt>
    <dgm:pt modelId="{1C61C043-FA69-4BD2-B446-17050C81FF1E}" type="sibTrans" cxnId="{A7435A96-319D-43C6-B6CD-19A9076D6678}">
      <dgm:prSet/>
      <dgm:spPr/>
      <dgm:t>
        <a:bodyPr/>
        <a:lstStyle/>
        <a:p>
          <a:endParaRPr lang="sk-SK"/>
        </a:p>
      </dgm:t>
    </dgm:pt>
    <dgm:pt modelId="{25A5D5F4-5705-43F8-B158-BEC4AEA7040E}">
      <dgm:prSet custT="1"/>
      <dgm:spPr/>
      <dgm:t>
        <a:bodyPr/>
        <a:lstStyle/>
        <a:p>
          <a:endParaRPr lang="sk-SK" sz="2800" dirty="0"/>
        </a:p>
      </dgm:t>
    </dgm:pt>
    <dgm:pt modelId="{B49C7481-EAE9-409A-8009-A5A98BC8C16C}" type="parTrans" cxnId="{20B3E078-12A0-4E9F-8D97-AC6744980D2C}">
      <dgm:prSet/>
      <dgm:spPr/>
      <dgm:t>
        <a:bodyPr/>
        <a:lstStyle/>
        <a:p>
          <a:endParaRPr lang="sk-SK"/>
        </a:p>
      </dgm:t>
    </dgm:pt>
    <dgm:pt modelId="{CBB1DD95-351D-4443-B619-A7F5409014C7}" type="sibTrans" cxnId="{20B3E078-12A0-4E9F-8D97-AC6744980D2C}">
      <dgm:prSet/>
      <dgm:spPr/>
      <dgm:t>
        <a:bodyPr/>
        <a:lstStyle/>
        <a:p>
          <a:endParaRPr lang="sk-SK"/>
        </a:p>
      </dgm:t>
    </dgm:pt>
    <dgm:pt modelId="{84D21094-16FA-4CDD-8179-66AFF9BF33F6}">
      <dgm:prSet custT="1"/>
      <dgm:spPr/>
      <dgm:t>
        <a:bodyPr/>
        <a:lstStyle/>
        <a:p>
          <a:pPr algn="just" rtl="0"/>
          <a:endParaRPr lang="sk-SK" sz="2800" dirty="0"/>
        </a:p>
      </dgm:t>
    </dgm:pt>
    <dgm:pt modelId="{9D62A302-B6C3-4909-B28F-EB98514587E7}" type="parTrans" cxnId="{C77F2C42-924E-46C0-9116-67A4EBCE462E}">
      <dgm:prSet/>
      <dgm:spPr/>
    </dgm:pt>
    <dgm:pt modelId="{36D5371D-2A0E-4329-8649-C140EAEC917E}" type="sibTrans" cxnId="{C77F2C42-924E-46C0-9116-67A4EBCE462E}">
      <dgm:prSet/>
      <dgm:spPr/>
    </dgm:pt>
    <dgm:pt modelId="{2B7B32D8-C8D6-4F72-AED7-2B69BB13710F}">
      <dgm:prSet custT="1"/>
      <dgm:spPr/>
      <dgm:t>
        <a:bodyPr/>
        <a:lstStyle/>
        <a:p>
          <a:pPr algn="just" rtl="0"/>
          <a:endParaRPr lang="sk-SK" sz="2800" dirty="0"/>
        </a:p>
      </dgm:t>
    </dgm:pt>
    <dgm:pt modelId="{C75EE2C0-111B-44EF-9ED8-F4D098D80788}" type="parTrans" cxnId="{EE9B96FE-3F34-4C47-B820-EF99CAA7C335}">
      <dgm:prSet/>
      <dgm:spPr/>
    </dgm:pt>
    <dgm:pt modelId="{A3F35358-9A71-4FCC-9F81-623BFAE09052}" type="sibTrans" cxnId="{EE9B96FE-3F34-4C47-B820-EF99CAA7C335}">
      <dgm:prSet/>
      <dgm:spPr/>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8419" custLinFactNeighborX="-822" custLinFactNeighborY="790">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00694" custScaleY="120930" custLinFactNeighborX="32" custLinFactNeighborY="2008">
        <dgm:presLayoutVars>
          <dgm:bulletEnabled val="1"/>
        </dgm:presLayoutVars>
      </dgm:prSet>
      <dgm:spPr/>
      <dgm:t>
        <a:bodyPr/>
        <a:lstStyle/>
        <a:p>
          <a:endParaRPr lang="sk-SK"/>
        </a:p>
      </dgm:t>
    </dgm:pt>
  </dgm:ptLst>
  <dgm:cxnLst>
    <dgm:cxn modelId="{8F35E1BE-ABF6-4406-BFD7-B645D86999E1}" type="presOf" srcId="{CE594DCE-DE64-4C51-BD71-B6DF516CAD42}" destId="{E2EFFE7A-23B9-4274-837C-988B3447767D}" srcOrd="0" destOrd="5" presId="urn:microsoft.com/office/officeart/2005/8/layout/vList5"/>
    <dgm:cxn modelId="{3990FBCA-1F14-4F12-9E0B-ED450DD3C45A}" type="presOf" srcId="{25A5D5F4-5705-43F8-B158-BEC4AEA7040E}" destId="{E2EFFE7A-23B9-4274-837C-988B3447767D}" srcOrd="0" destOrd="6" presId="urn:microsoft.com/office/officeart/2005/8/layout/vList5"/>
    <dgm:cxn modelId="{90D31568-0D14-4646-94B2-2DE58234A71F}" srcId="{74018B88-0235-4AD9-84C2-D0C7C0B6529B}" destId="{9F1A45D4-8AA3-4B9E-AB8D-AFAD0962A273}" srcOrd="3" destOrd="0" parTransId="{42143544-02CF-4CE5-8AC6-1E037D146B0A}" sibTransId="{F916DBB7-1AF0-4292-B940-807E89C32B44}"/>
    <dgm:cxn modelId="{933BAC2F-C7C1-4821-8B54-38FC76A928A7}" srcId="{B6E92737-532B-4CED-AB53-F2917EEBB8D3}" destId="{74018B88-0235-4AD9-84C2-D0C7C0B6529B}" srcOrd="0" destOrd="0" parTransId="{ADE44FA9-E4CA-4FC1-BAAE-75763BD04DF3}" sibTransId="{78924703-455C-42C7-9B00-1AE9C94AAA19}"/>
    <dgm:cxn modelId="{2D10EF12-745E-4AAC-92B8-99DA18E0F6B5}" type="presOf" srcId="{B6E92737-532B-4CED-AB53-F2917EEBB8D3}" destId="{BBC72140-E735-4CBC-93C9-DD740AF3443F}" srcOrd="0" destOrd="0" presId="urn:microsoft.com/office/officeart/2005/8/layout/vList5"/>
    <dgm:cxn modelId="{41B9260F-916E-4B54-8550-F00B9B6B5534}" srcId="{74018B88-0235-4AD9-84C2-D0C7C0B6529B}" destId="{448BD675-8830-4946-81D1-D5733BBA4E5F}" srcOrd="2" destOrd="0" parTransId="{25E39EF2-BAAA-443D-B331-B8ED1B8993E0}" sibTransId="{EF8A7D5E-F223-44B7-B759-E0FD3D6741BC}"/>
    <dgm:cxn modelId="{ED2B7677-BEB0-4130-8A7B-FE227E733B8F}" srcId="{74018B88-0235-4AD9-84C2-D0C7C0B6529B}" destId="{066068C3-8598-40FA-8842-A8451B9094F3}" srcOrd="7" destOrd="0" parTransId="{51CC6478-87C7-46C6-8460-2C55930269AF}" sibTransId="{448C66AC-4E6B-4156-B79A-0743AF316456}"/>
    <dgm:cxn modelId="{48437B03-1F1D-4F0E-8992-F09367539027}" type="presOf" srcId="{066068C3-8598-40FA-8842-A8451B9094F3}" destId="{E2EFFE7A-23B9-4274-837C-988B3447767D}" srcOrd="0" destOrd="7" presId="urn:microsoft.com/office/officeart/2005/8/layout/vList5"/>
    <dgm:cxn modelId="{6EE3F0B3-D8B9-45A9-B651-DEB159C0199D}" type="presOf" srcId="{74018B88-0235-4AD9-84C2-D0C7C0B6529B}" destId="{89D6BC8E-33A9-43C2-AD1D-8A03FD5EAD0F}" srcOrd="0" destOrd="0" presId="urn:microsoft.com/office/officeart/2005/8/layout/vList5"/>
    <dgm:cxn modelId="{BE9AC9B6-C2C4-436E-8E16-585FF1E9EA19}" type="presOf" srcId="{84D21094-16FA-4CDD-8179-66AFF9BF33F6}" destId="{E2EFFE7A-23B9-4274-837C-988B3447767D}" srcOrd="0" destOrd="0" presId="urn:microsoft.com/office/officeart/2005/8/layout/vList5"/>
    <dgm:cxn modelId="{C77F2C42-924E-46C0-9116-67A4EBCE462E}" srcId="{74018B88-0235-4AD9-84C2-D0C7C0B6529B}" destId="{84D21094-16FA-4CDD-8179-66AFF9BF33F6}" srcOrd="0" destOrd="0" parTransId="{9D62A302-B6C3-4909-B28F-EB98514587E7}" sibTransId="{36D5371D-2A0E-4329-8649-C140EAEC917E}"/>
    <dgm:cxn modelId="{E6724A9A-4C63-4FF2-87AE-6FCA03A53340}" srcId="{74018B88-0235-4AD9-84C2-D0C7C0B6529B}" destId="{84225C58-E117-4541-860C-4C0A9BD1AFA9}" srcOrd="4" destOrd="0" parTransId="{34F9B5D2-BD83-40C0-8CF1-4FB7CD84FDE3}" sibTransId="{BEA0EA42-B11B-4FB7-83AC-CE02B607014F}"/>
    <dgm:cxn modelId="{1D31671D-4EA6-4D58-911D-C292D7B4F767}" type="presOf" srcId="{9F1A45D4-8AA3-4B9E-AB8D-AFAD0962A273}" destId="{E2EFFE7A-23B9-4274-837C-988B3447767D}" srcOrd="0" destOrd="3" presId="urn:microsoft.com/office/officeart/2005/8/layout/vList5"/>
    <dgm:cxn modelId="{A7435A96-319D-43C6-B6CD-19A9076D6678}" srcId="{74018B88-0235-4AD9-84C2-D0C7C0B6529B}" destId="{CE594DCE-DE64-4C51-BD71-B6DF516CAD42}" srcOrd="5" destOrd="0" parTransId="{C4E58AE8-4E3F-4E12-94E4-776680DA15C7}" sibTransId="{1C61C043-FA69-4BD2-B446-17050C81FF1E}"/>
    <dgm:cxn modelId="{04089BFC-4AA1-4681-9590-755B98C37312}" type="presOf" srcId="{2B7B32D8-C8D6-4F72-AED7-2B69BB13710F}" destId="{E2EFFE7A-23B9-4274-837C-988B3447767D}" srcOrd="0" destOrd="1" presId="urn:microsoft.com/office/officeart/2005/8/layout/vList5"/>
    <dgm:cxn modelId="{EE9B96FE-3F34-4C47-B820-EF99CAA7C335}" srcId="{74018B88-0235-4AD9-84C2-D0C7C0B6529B}" destId="{2B7B32D8-C8D6-4F72-AED7-2B69BB13710F}" srcOrd="1" destOrd="0" parTransId="{C75EE2C0-111B-44EF-9ED8-F4D098D80788}" sibTransId="{A3F35358-9A71-4FCC-9F81-623BFAE09052}"/>
    <dgm:cxn modelId="{A744AB64-D430-427D-861F-88977912E764}" type="presOf" srcId="{84225C58-E117-4541-860C-4C0A9BD1AFA9}" destId="{E2EFFE7A-23B9-4274-837C-988B3447767D}" srcOrd="0" destOrd="4" presId="urn:microsoft.com/office/officeart/2005/8/layout/vList5"/>
    <dgm:cxn modelId="{F43F8148-5721-4E33-A209-53CEB750EC23}" type="presOf" srcId="{448BD675-8830-4946-81D1-D5733BBA4E5F}" destId="{E2EFFE7A-23B9-4274-837C-988B3447767D}" srcOrd="0" destOrd="2" presId="urn:microsoft.com/office/officeart/2005/8/layout/vList5"/>
    <dgm:cxn modelId="{20B3E078-12A0-4E9F-8D97-AC6744980D2C}" srcId="{74018B88-0235-4AD9-84C2-D0C7C0B6529B}" destId="{25A5D5F4-5705-43F8-B158-BEC4AEA7040E}" srcOrd="6" destOrd="0" parTransId="{B49C7481-EAE9-409A-8009-A5A98BC8C16C}" sibTransId="{CBB1DD95-351D-4443-B619-A7F5409014C7}"/>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E0503F0A-CB4F-4A94-ADB0-95764FBC695A}">
      <dgm:prSet custT="1"/>
      <dgm:spPr/>
      <dgm:t>
        <a:bodyPr/>
        <a:lstStyle/>
        <a:p>
          <a:r>
            <a:rPr lang="sk-SK" sz="2400" dirty="0" smtClean="0"/>
            <a:t>vedenie </a:t>
          </a:r>
          <a:r>
            <a:rPr lang="sk-SK" sz="2400" dirty="0"/>
            <a:t>triednych kníh, </a:t>
          </a:r>
        </a:p>
      </dgm:t>
    </dgm:pt>
    <dgm:pt modelId="{74666767-DAC3-47C4-B66E-5CDA3465D967}" type="parTrans" cxnId="{C5C605C6-0128-4FE5-996F-A2B494D17171}">
      <dgm:prSet/>
      <dgm:spPr/>
      <dgm:t>
        <a:bodyPr/>
        <a:lstStyle/>
        <a:p>
          <a:endParaRPr lang="sk-SK"/>
        </a:p>
      </dgm:t>
    </dgm:pt>
    <dgm:pt modelId="{C0E27DBD-7D19-4161-A15A-5864BA8CAC3F}" type="sibTrans" cxnId="{C5C605C6-0128-4FE5-996F-A2B494D17171}">
      <dgm:prSet/>
      <dgm:spPr/>
      <dgm:t>
        <a:bodyPr/>
        <a:lstStyle/>
        <a:p>
          <a:endParaRPr lang="sk-SK"/>
        </a:p>
      </dgm:t>
    </dgm:pt>
    <dgm:pt modelId="{BB7BE245-BB84-4749-8A18-CCD3860BF1D8}">
      <dgm:prSet custT="1"/>
      <dgm:spPr/>
      <dgm:t>
        <a:bodyPr/>
        <a:lstStyle/>
        <a:p>
          <a:r>
            <a:rPr lang="sk-SK" sz="2400" dirty="0" smtClean="0"/>
            <a:t>systematickosť </a:t>
          </a:r>
          <a:r>
            <a:rPr lang="sk-SK" sz="2400" dirty="0"/>
            <a:t>vnútornej školskej kontroly vrátane záznamov, analýzy jej výsledkov a vyhodnocovania jej ich účinnosti,</a:t>
          </a:r>
        </a:p>
      </dgm:t>
    </dgm:pt>
    <dgm:pt modelId="{9FDB0D2D-6807-4C53-8BAB-509E655D264B}" type="parTrans" cxnId="{4C8145EC-15E7-4179-849D-9319E2BC00CF}">
      <dgm:prSet/>
      <dgm:spPr/>
      <dgm:t>
        <a:bodyPr/>
        <a:lstStyle/>
        <a:p>
          <a:endParaRPr lang="sk-SK"/>
        </a:p>
      </dgm:t>
    </dgm:pt>
    <dgm:pt modelId="{20FB4B40-C2E5-4B03-819F-D1E6C382E14A}" type="sibTrans" cxnId="{4C8145EC-15E7-4179-849D-9319E2BC00CF}">
      <dgm:prSet/>
      <dgm:spPr/>
      <dgm:t>
        <a:bodyPr/>
        <a:lstStyle/>
        <a:p>
          <a:endParaRPr lang="sk-SK"/>
        </a:p>
      </dgm:t>
    </dgm:pt>
    <dgm:pt modelId="{3576D891-09F6-44EF-B516-318A1CE4669F}">
      <dgm:prSet custT="1"/>
      <dgm:spPr/>
      <dgm:t>
        <a:bodyPr/>
        <a:lstStyle/>
        <a:p>
          <a:r>
            <a:rPr lang="sk-SK" sz="2400" dirty="0" smtClean="0"/>
            <a:t>rozhodovacie </a:t>
          </a:r>
          <a:r>
            <a:rPr lang="sk-SK" sz="2400" dirty="0"/>
            <a:t>procesy,</a:t>
          </a:r>
        </a:p>
      </dgm:t>
    </dgm:pt>
    <dgm:pt modelId="{3F38FF9C-E65B-49DB-8951-7BBD0DAB08EA}" type="parTrans" cxnId="{8FDEEA43-0F4E-4DBC-B057-8FA2AAAAFF7A}">
      <dgm:prSet/>
      <dgm:spPr/>
      <dgm:t>
        <a:bodyPr/>
        <a:lstStyle/>
        <a:p>
          <a:endParaRPr lang="sk-SK"/>
        </a:p>
      </dgm:t>
    </dgm:pt>
    <dgm:pt modelId="{7E73AAFC-62F2-4AE7-B636-F0453772244C}" type="sibTrans" cxnId="{8FDEEA43-0F4E-4DBC-B057-8FA2AAAAFF7A}">
      <dgm:prSet/>
      <dgm:spPr/>
      <dgm:t>
        <a:bodyPr/>
        <a:lstStyle/>
        <a:p>
          <a:endParaRPr lang="sk-SK"/>
        </a:p>
      </dgm:t>
    </dgm:pt>
    <dgm:pt modelId="{FAA87ABB-4DBB-467D-B998-DE7EBB29C826}">
      <dgm:prSet custT="1"/>
      <dgm:spPr/>
      <dgm:t>
        <a:bodyPr/>
        <a:lstStyle/>
        <a:p>
          <a:r>
            <a:rPr lang="sk-SK" sz="2400" dirty="0" smtClean="0"/>
            <a:t>funkčnosť </a:t>
          </a:r>
          <a:r>
            <a:rPr lang="sk-SK" sz="2400" dirty="0"/>
            <a:t>pedagogickej rady v plnení úloh v oblasti metodického vedenia, profesijného rozvoja, kontrolno-hodnotiacej činnosti a analýzy výsledkov pedagogickej diagnostiky detí.</a:t>
          </a:r>
        </a:p>
      </dgm:t>
    </dgm:pt>
    <dgm:pt modelId="{2CD1E747-9209-45FE-9A22-778DBBC30286}" type="parTrans" cxnId="{C8718C7C-CCE2-4C7B-92E7-3B5523488C74}">
      <dgm:prSet/>
      <dgm:spPr/>
      <dgm:t>
        <a:bodyPr/>
        <a:lstStyle/>
        <a:p>
          <a:endParaRPr lang="sk-SK"/>
        </a:p>
      </dgm:t>
    </dgm:pt>
    <dgm:pt modelId="{C95C7021-9C6E-4BA8-BBDC-005FD818912D}" type="sibTrans" cxnId="{C8718C7C-CCE2-4C7B-92E7-3B5523488C74}">
      <dgm:prSet/>
      <dgm:spPr/>
      <dgm:t>
        <a:bodyPr/>
        <a:lstStyle/>
        <a:p>
          <a:endParaRPr lang="sk-SK"/>
        </a:p>
      </dgm:t>
    </dgm:pt>
    <dgm:pt modelId="{81DFA84F-8616-44F4-9A79-3573C35DF61A}">
      <dgm:prSet custT="1"/>
      <dgm:spPr/>
      <dgm:t>
        <a:bodyPr/>
        <a:lstStyle/>
        <a:p>
          <a:endParaRPr lang="sk-SK" sz="1600" dirty="0"/>
        </a:p>
      </dgm:t>
    </dgm:pt>
    <dgm:pt modelId="{D15B4211-D99C-473D-B5DD-332448D53181}" type="parTrans" cxnId="{6E491DC1-F9B8-428B-BE66-4BA6696DD55C}">
      <dgm:prSet/>
      <dgm:spPr/>
      <dgm:t>
        <a:bodyPr/>
        <a:lstStyle/>
        <a:p>
          <a:endParaRPr lang="sk-SK"/>
        </a:p>
      </dgm:t>
    </dgm:pt>
    <dgm:pt modelId="{EBCD3A9B-5CD6-4681-9B9F-11A69178B0B1}" type="sibTrans" cxnId="{6E491DC1-F9B8-428B-BE66-4BA6696DD55C}">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4319" custLinFactNeighborY="1597">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dgm:presLayoutVars>
          <dgm:bulletEnabled val="1"/>
        </dgm:presLayoutVars>
      </dgm:prSet>
      <dgm:spPr/>
      <dgm:t>
        <a:bodyPr/>
        <a:lstStyle/>
        <a:p>
          <a:endParaRPr lang="sk-SK"/>
        </a:p>
      </dgm:t>
    </dgm:pt>
  </dgm:ptLst>
  <dgm:cxnLst>
    <dgm:cxn modelId="{88AD58D5-66CC-4518-AC9C-2BCDB853DC54}" type="presOf" srcId="{BB7BE245-BB84-4749-8A18-CCD3860BF1D8}" destId="{E2EFFE7A-23B9-4274-837C-988B3447767D}" srcOrd="0" destOrd="2" presId="urn:microsoft.com/office/officeart/2005/8/layout/vList5"/>
    <dgm:cxn modelId="{9F0658BD-7BD6-4522-A6FA-B992F69E6044}" type="presOf" srcId="{3576D891-09F6-44EF-B516-318A1CE4669F}" destId="{E2EFFE7A-23B9-4274-837C-988B3447767D}" srcOrd="0" destOrd="3"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2D10EF12-745E-4AAC-92B8-99DA18E0F6B5}" type="presOf" srcId="{B6E92737-532B-4CED-AB53-F2917EEBB8D3}" destId="{BBC72140-E735-4CBC-93C9-DD740AF3443F}" srcOrd="0" destOrd="0" presId="urn:microsoft.com/office/officeart/2005/8/layout/vList5"/>
    <dgm:cxn modelId="{41B9260F-916E-4B54-8550-F00B9B6B5534}" srcId="{74018B88-0235-4AD9-84C2-D0C7C0B6529B}" destId="{448BD675-8830-4946-81D1-D5733BBA4E5F}" srcOrd="0" destOrd="0" parTransId="{25E39EF2-BAAA-443D-B331-B8ED1B8993E0}" sibTransId="{EF8A7D5E-F223-44B7-B759-E0FD3D6741BC}"/>
    <dgm:cxn modelId="{ED2B7677-BEB0-4130-8A7B-FE227E733B8F}" srcId="{74018B88-0235-4AD9-84C2-D0C7C0B6529B}" destId="{066068C3-8598-40FA-8842-A8451B9094F3}" srcOrd="6" destOrd="0" parTransId="{51CC6478-87C7-46C6-8460-2C55930269AF}" sibTransId="{448C66AC-4E6B-4156-B79A-0743AF316456}"/>
    <dgm:cxn modelId="{48437B03-1F1D-4F0E-8992-F09367539027}" type="presOf" srcId="{066068C3-8598-40FA-8842-A8451B9094F3}" destId="{E2EFFE7A-23B9-4274-837C-988B3447767D}" srcOrd="0" destOrd="6" presId="urn:microsoft.com/office/officeart/2005/8/layout/vList5"/>
    <dgm:cxn modelId="{6EE3F0B3-D8B9-45A9-B651-DEB159C0199D}" type="presOf" srcId="{74018B88-0235-4AD9-84C2-D0C7C0B6529B}" destId="{89D6BC8E-33A9-43C2-AD1D-8A03FD5EAD0F}" srcOrd="0" destOrd="0" presId="urn:microsoft.com/office/officeart/2005/8/layout/vList5"/>
    <dgm:cxn modelId="{6E491DC1-F9B8-428B-BE66-4BA6696DD55C}" srcId="{74018B88-0235-4AD9-84C2-D0C7C0B6529B}" destId="{81DFA84F-8616-44F4-9A79-3573C35DF61A}" srcOrd="5" destOrd="0" parTransId="{D15B4211-D99C-473D-B5DD-332448D53181}" sibTransId="{EBCD3A9B-5CD6-4681-9B9F-11A69178B0B1}"/>
    <dgm:cxn modelId="{C8718C7C-CCE2-4C7B-92E7-3B5523488C74}" srcId="{74018B88-0235-4AD9-84C2-D0C7C0B6529B}" destId="{FAA87ABB-4DBB-467D-B998-DE7EBB29C826}" srcOrd="4" destOrd="0" parTransId="{2CD1E747-9209-45FE-9A22-778DBBC30286}" sibTransId="{C95C7021-9C6E-4BA8-BBDC-005FD818912D}"/>
    <dgm:cxn modelId="{C5C605C6-0128-4FE5-996F-A2B494D17171}" srcId="{74018B88-0235-4AD9-84C2-D0C7C0B6529B}" destId="{E0503F0A-CB4F-4A94-ADB0-95764FBC695A}" srcOrd="1" destOrd="0" parTransId="{74666767-DAC3-47C4-B66E-5CDA3465D967}" sibTransId="{C0E27DBD-7D19-4161-A15A-5864BA8CAC3F}"/>
    <dgm:cxn modelId="{C24D9388-A3F3-441A-A590-0D4F8BFE4467}" type="presOf" srcId="{E0503F0A-CB4F-4A94-ADB0-95764FBC695A}" destId="{E2EFFE7A-23B9-4274-837C-988B3447767D}" srcOrd="0" destOrd="1" presId="urn:microsoft.com/office/officeart/2005/8/layout/vList5"/>
    <dgm:cxn modelId="{CEC6F624-1741-40DC-A61C-69D0E9466644}" type="presOf" srcId="{FAA87ABB-4DBB-467D-B998-DE7EBB29C826}" destId="{E2EFFE7A-23B9-4274-837C-988B3447767D}" srcOrd="0" destOrd="4" presId="urn:microsoft.com/office/officeart/2005/8/layout/vList5"/>
    <dgm:cxn modelId="{C7806C17-DE53-431C-A11D-ECC5A4935FF9}" type="presOf" srcId="{81DFA84F-8616-44F4-9A79-3573C35DF61A}" destId="{E2EFFE7A-23B9-4274-837C-988B3447767D}" srcOrd="0" destOrd="5" presId="urn:microsoft.com/office/officeart/2005/8/layout/vList5"/>
    <dgm:cxn modelId="{F43F8148-5721-4E33-A209-53CEB750EC23}" type="presOf" srcId="{448BD675-8830-4946-81D1-D5733BBA4E5F}" destId="{E2EFFE7A-23B9-4274-837C-988B3447767D}" srcOrd="0" destOrd="0" presId="urn:microsoft.com/office/officeart/2005/8/layout/vList5"/>
    <dgm:cxn modelId="{4C8145EC-15E7-4179-849D-9319E2BC00CF}" srcId="{74018B88-0235-4AD9-84C2-D0C7C0B6529B}" destId="{BB7BE245-BB84-4749-8A18-CCD3860BF1D8}" srcOrd="2" destOrd="0" parTransId="{9FDB0D2D-6807-4C53-8BAB-509E655D264B}" sibTransId="{20FB4B40-C2E5-4B03-819F-D1E6C382E14A}"/>
    <dgm:cxn modelId="{8FDEEA43-0F4E-4DBC-B057-8FA2AAAAFF7A}" srcId="{74018B88-0235-4AD9-84C2-D0C7C0B6529B}" destId="{3576D891-09F6-44EF-B516-318A1CE4669F}" srcOrd="3" destOrd="0" parTransId="{3F38FF9C-E65B-49DB-8951-7BBD0DAB08EA}" sibTransId="{7E73AAFC-62F2-4AE7-B636-F0453772244C}"/>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4B1A6817-528F-4859-B1CD-7D1873FC2D39}">
      <dgm:prSet custT="1"/>
      <dgm:spPr/>
      <dgm:t>
        <a:bodyPr/>
        <a:lstStyle/>
        <a:p>
          <a:endParaRPr lang="sk-SK" sz="1600" dirty="0"/>
        </a:p>
      </dgm:t>
    </dgm:pt>
    <dgm:pt modelId="{55DDFA5D-9F44-4708-AE6C-8F75ACA28789}" type="parTrans" cxnId="{83F8811C-E2A7-400D-AAAC-F50301534503}">
      <dgm:prSet/>
      <dgm:spPr/>
      <dgm:t>
        <a:bodyPr/>
        <a:lstStyle/>
        <a:p>
          <a:endParaRPr lang="sk-SK"/>
        </a:p>
      </dgm:t>
    </dgm:pt>
    <dgm:pt modelId="{729C08C2-50C6-4C2A-AAC7-591ACFD40E14}" type="sibTrans" cxnId="{83F8811C-E2A7-400D-AAAC-F50301534503}">
      <dgm:prSet/>
      <dgm:spPr/>
      <dgm:t>
        <a:bodyPr/>
        <a:lstStyle/>
        <a:p>
          <a:endParaRPr lang="sk-SK"/>
        </a:p>
      </dgm:t>
    </dgm:pt>
    <dgm:pt modelId="{25114064-5DE3-44F1-8089-A8DA38E2205D}">
      <dgm:prSet/>
      <dgm:spPr/>
      <dgm:t>
        <a:bodyPr/>
        <a:lstStyle/>
        <a:p>
          <a:r>
            <a:rPr lang="sk-SK" dirty="0" smtClean="0"/>
            <a:t>rozpracovanie pravidiel vzťahov medzi zákonnými zástupcami a zamestnancami školy v školskom poriadku.</a:t>
          </a:r>
          <a:endParaRPr lang="sk-SK" dirty="0"/>
        </a:p>
      </dgm:t>
    </dgm:pt>
    <dgm:pt modelId="{194D2297-08FC-4A64-8E75-6BFAE85605EB}" type="parTrans" cxnId="{870D24E8-D9E1-4B90-B061-CF0EA1C308B0}">
      <dgm:prSet/>
      <dgm:spPr/>
      <dgm:t>
        <a:bodyPr/>
        <a:lstStyle/>
        <a:p>
          <a:endParaRPr lang="sk-SK"/>
        </a:p>
      </dgm:t>
    </dgm:pt>
    <dgm:pt modelId="{113333B3-9CC1-4F96-A7A2-1E5E582871DD}" type="sibTrans" cxnId="{870D24E8-D9E1-4B90-B061-CF0EA1C308B0}">
      <dgm:prSet/>
      <dgm:spPr/>
      <dgm:t>
        <a:bodyPr/>
        <a:lstStyle/>
        <a:p>
          <a:endParaRPr lang="sk-SK"/>
        </a:p>
      </dgm:t>
    </dgm:pt>
    <dgm:pt modelId="{F3379350-A9A9-41D8-9EAD-58FF08A1E7A5}">
      <dgm:prSet/>
      <dgm:spPr/>
      <dgm:t>
        <a:bodyPr/>
        <a:lstStyle/>
        <a:p>
          <a:endParaRPr lang="sk-SK" b="1"/>
        </a:p>
      </dgm:t>
    </dgm:pt>
    <dgm:pt modelId="{1D299A05-1ED4-4DBB-A098-4462C3F8F57F}" type="parTrans" cxnId="{7520C12A-D5CD-49D7-9482-27B32E879A5A}">
      <dgm:prSet/>
      <dgm:spPr/>
      <dgm:t>
        <a:bodyPr/>
        <a:lstStyle/>
        <a:p>
          <a:endParaRPr lang="sk-SK"/>
        </a:p>
      </dgm:t>
    </dgm:pt>
    <dgm:pt modelId="{89F600FB-A9F9-4C97-AE03-2D59DBC5FD21}" type="sibTrans" cxnId="{7520C12A-D5CD-49D7-9482-27B32E879A5A}">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4319" custLinFactNeighborY="1597">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custLinFactNeighborX="1401" custLinFactNeighborY="1728">
        <dgm:presLayoutVars>
          <dgm:bulletEnabled val="1"/>
        </dgm:presLayoutVars>
      </dgm:prSet>
      <dgm:spPr/>
      <dgm:t>
        <a:bodyPr/>
        <a:lstStyle/>
        <a:p>
          <a:endParaRPr lang="sk-SK"/>
        </a:p>
      </dgm:t>
    </dgm:pt>
  </dgm:ptLst>
  <dgm:cxnLst>
    <dgm:cxn modelId="{198ED2FA-E16E-4232-96C2-6B26FA0C2AEC}" type="presOf" srcId="{F3379350-A9A9-41D8-9EAD-58FF08A1E7A5}" destId="{E2EFFE7A-23B9-4274-837C-988B3447767D}" srcOrd="0" destOrd="2" presId="urn:microsoft.com/office/officeart/2005/8/layout/vList5"/>
    <dgm:cxn modelId="{870D24E8-D9E1-4B90-B061-CF0EA1C308B0}" srcId="{74018B88-0235-4AD9-84C2-D0C7C0B6529B}" destId="{25114064-5DE3-44F1-8089-A8DA38E2205D}" srcOrd="1" destOrd="0" parTransId="{194D2297-08FC-4A64-8E75-6BFAE85605EB}" sibTransId="{113333B3-9CC1-4F96-A7A2-1E5E582871DD}"/>
    <dgm:cxn modelId="{933BAC2F-C7C1-4821-8B54-38FC76A928A7}" srcId="{B6E92737-532B-4CED-AB53-F2917EEBB8D3}" destId="{74018B88-0235-4AD9-84C2-D0C7C0B6529B}" srcOrd="0" destOrd="0" parTransId="{ADE44FA9-E4CA-4FC1-BAAE-75763BD04DF3}" sibTransId="{78924703-455C-42C7-9B00-1AE9C94AAA19}"/>
    <dgm:cxn modelId="{2D10EF12-745E-4AAC-92B8-99DA18E0F6B5}" type="presOf" srcId="{B6E92737-532B-4CED-AB53-F2917EEBB8D3}" destId="{BBC72140-E735-4CBC-93C9-DD740AF3443F}" srcOrd="0" destOrd="0" presId="urn:microsoft.com/office/officeart/2005/8/layout/vList5"/>
    <dgm:cxn modelId="{41B9260F-916E-4B54-8550-F00B9B6B5534}" srcId="{74018B88-0235-4AD9-84C2-D0C7C0B6529B}" destId="{448BD675-8830-4946-81D1-D5733BBA4E5F}" srcOrd="0" destOrd="0" parTransId="{25E39EF2-BAAA-443D-B331-B8ED1B8993E0}" sibTransId="{EF8A7D5E-F223-44B7-B759-E0FD3D6741BC}"/>
    <dgm:cxn modelId="{ED2B7677-BEB0-4130-8A7B-FE227E733B8F}" srcId="{74018B88-0235-4AD9-84C2-D0C7C0B6529B}" destId="{066068C3-8598-40FA-8842-A8451B9094F3}" srcOrd="4" destOrd="0" parTransId="{51CC6478-87C7-46C6-8460-2C55930269AF}" sibTransId="{448C66AC-4E6B-4156-B79A-0743AF316456}"/>
    <dgm:cxn modelId="{48437B03-1F1D-4F0E-8992-F09367539027}" type="presOf" srcId="{066068C3-8598-40FA-8842-A8451B9094F3}" destId="{E2EFFE7A-23B9-4274-837C-988B3447767D}" srcOrd="0" destOrd="4" presId="urn:microsoft.com/office/officeart/2005/8/layout/vList5"/>
    <dgm:cxn modelId="{6EE3F0B3-D8B9-45A9-B651-DEB159C0199D}" type="presOf" srcId="{74018B88-0235-4AD9-84C2-D0C7C0B6529B}" destId="{89D6BC8E-33A9-43C2-AD1D-8A03FD5EAD0F}" srcOrd="0" destOrd="0" presId="urn:microsoft.com/office/officeart/2005/8/layout/vList5"/>
    <dgm:cxn modelId="{D54B9770-A344-4CFB-8A75-1B58B76239D8}" type="presOf" srcId="{4B1A6817-528F-4859-B1CD-7D1873FC2D39}" destId="{E2EFFE7A-23B9-4274-837C-988B3447767D}" srcOrd="0" destOrd="3" presId="urn:microsoft.com/office/officeart/2005/8/layout/vList5"/>
    <dgm:cxn modelId="{7520C12A-D5CD-49D7-9482-27B32E879A5A}" srcId="{74018B88-0235-4AD9-84C2-D0C7C0B6529B}" destId="{F3379350-A9A9-41D8-9EAD-58FF08A1E7A5}" srcOrd="2" destOrd="0" parTransId="{1D299A05-1ED4-4DBB-A098-4462C3F8F57F}" sibTransId="{89F600FB-A9F9-4C97-AE03-2D59DBC5FD21}"/>
    <dgm:cxn modelId="{070D92E5-67F4-4475-818C-7CA8D88D0D4D}" type="presOf" srcId="{25114064-5DE3-44F1-8089-A8DA38E2205D}" destId="{E2EFFE7A-23B9-4274-837C-988B3447767D}" srcOrd="0" destOrd="1" presId="urn:microsoft.com/office/officeart/2005/8/layout/vList5"/>
    <dgm:cxn modelId="{F43F8148-5721-4E33-A209-53CEB750EC23}" type="presOf" srcId="{448BD675-8830-4946-81D1-D5733BBA4E5F}" destId="{E2EFFE7A-23B9-4274-837C-988B3447767D}" srcOrd="0" destOrd="0" presId="urn:microsoft.com/office/officeart/2005/8/layout/vList5"/>
    <dgm:cxn modelId="{83F8811C-E2A7-400D-AAAC-F50301534503}" srcId="{74018B88-0235-4AD9-84C2-D0C7C0B6529B}" destId="{4B1A6817-528F-4859-B1CD-7D1873FC2D39}" srcOrd="3" destOrd="0" parTransId="{55DDFA5D-9F44-4708-AE6C-8F75ACA28789}" sibTransId="{729C08C2-50C6-4C2A-AAC7-591ACFD40E14}"/>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a:solidFill>
                <a:schemeClr val="tx1"/>
              </a:solidFill>
              <a:effectLst>
                <a:outerShdw blurRad="38100" dist="38100" dir="2700000" algn="tl">
                  <a:srgbClr val="000000">
                    <a:alpha val="43137"/>
                  </a:srgbClr>
                </a:outerShdw>
              </a:effectLst>
            </a:rPr>
            <a:t>Čo by už malo byť rozpracované v ŠP</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F2B8FDB7-6633-4075-B1F9-66D74A2117D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 </a:t>
          </a:r>
        </a:p>
      </dgm:t>
    </dgm:pt>
    <dgm:pt modelId="{3312DC3F-4EEC-4A42-801D-8702DA01FB7B}" type="parTrans" cxnId="{91533DD6-C3FD-46CA-955F-AE228DC5DF7A}">
      <dgm:prSet/>
      <dgm:spPr/>
      <dgm:t>
        <a:bodyPr/>
        <a:lstStyle/>
        <a:p>
          <a:endParaRPr lang="sk-SK"/>
        </a:p>
      </dgm:t>
    </dgm:pt>
    <dgm:pt modelId="{C87DADD1-83E2-4BE0-AA71-02A37D799209}" type="sibTrans" cxnId="{91533DD6-C3FD-46CA-955F-AE228DC5DF7A}">
      <dgm:prSet/>
      <dgm:spPr/>
      <dgm:t>
        <a:bodyPr/>
        <a:lstStyle/>
        <a:p>
          <a:endParaRPr lang="sk-SK"/>
        </a:p>
      </dgm:t>
    </dgm:pt>
    <dgm:pt modelId="{753A32B8-919E-4560-9C88-51F082F8B615}">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BFEF9B8A-1035-4176-BEC8-99389A8F0F37}" type="parTrans" cxnId="{CE9FC1EA-26D5-45E3-A967-DE03AD9E912A}">
      <dgm:prSet/>
      <dgm:spPr/>
      <dgm:t>
        <a:bodyPr/>
        <a:lstStyle/>
        <a:p>
          <a:endParaRPr lang="sk-SK"/>
        </a:p>
      </dgm:t>
    </dgm:pt>
    <dgm:pt modelId="{62425E36-B856-4689-B287-4BDA9C109090}" type="sibTrans" cxnId="{CE9FC1EA-26D5-45E3-A967-DE03AD9E912A}">
      <dgm:prSet/>
      <dgm:spPr/>
      <dgm:t>
        <a:bodyPr/>
        <a:lstStyle/>
        <a:p>
          <a:endParaRPr lang="sk-SK"/>
        </a:p>
      </dgm:t>
    </dgm:pt>
    <dgm:pt modelId="{6AF1B65D-49AF-4584-BCFA-6116DDEC2AFA}">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438C752E-B8C0-4458-B27B-AC45C696840B}" type="parTrans" cxnId="{4B0F4E61-94A1-470B-B91D-DDE307FE0DE4}">
      <dgm:prSet/>
      <dgm:spPr/>
      <dgm:t>
        <a:bodyPr/>
        <a:lstStyle/>
        <a:p>
          <a:endParaRPr lang="sk-SK"/>
        </a:p>
      </dgm:t>
    </dgm:pt>
    <dgm:pt modelId="{EDD0695C-00CB-4DCC-84F2-078B23D9D3B4}" type="sibTrans" cxnId="{4B0F4E61-94A1-470B-B91D-DDE307FE0DE4}">
      <dgm:prSet/>
      <dgm:spPr/>
      <dgm:t>
        <a:bodyPr/>
        <a:lstStyle/>
        <a:p>
          <a:endParaRPr lang="sk-SK"/>
        </a:p>
      </dgm:t>
    </dgm:pt>
    <dgm:pt modelId="{D51D048A-3BCD-4DE5-8332-60B431E0C6B5}">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vymedzenie skutkovej podstaty trestného činu, za ktorý môže byť šikanujúci od 14 rokov trestne stíhaný,</a:t>
          </a:r>
        </a:p>
      </dgm:t>
    </dgm:pt>
    <dgm:pt modelId="{DC0DCDFA-14C4-4CEB-B0E6-4B07BAE59B81}" type="parTrans" cxnId="{2AC9A1E5-A0D2-4070-A163-8DFB3354ECEB}">
      <dgm:prSet/>
      <dgm:spPr/>
      <dgm:t>
        <a:bodyPr/>
        <a:lstStyle/>
        <a:p>
          <a:endParaRPr lang="sk-SK"/>
        </a:p>
      </dgm:t>
    </dgm:pt>
    <dgm:pt modelId="{7EA01AE2-518F-42D7-9B24-5F024BA70DF4}" type="sibTrans" cxnId="{2AC9A1E5-A0D2-4070-A163-8DFB3354ECEB}">
      <dgm:prSet/>
      <dgm:spPr/>
      <dgm:t>
        <a:bodyPr/>
        <a:lstStyle/>
        <a:p>
          <a:endParaRPr lang="sk-SK"/>
        </a:p>
      </dgm:t>
    </dgm:pt>
    <dgm:pt modelId="{53E5B72D-8DE1-49E8-B7FE-1F1C325C7F55}">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 Čl. 3 Prevencia šikanovania - riaditeľ školy zodpovedá za </a:t>
          </a:r>
          <a:r>
            <a:rPr lang="sk-SK" sz="1600" b="1" dirty="0"/>
            <a:t>systémové aktivity </a:t>
          </a:r>
          <a:r>
            <a:rPr lang="sk-SK" sz="1600" dirty="0"/>
            <a:t>školy pri prevencii šikanovania, v spolupráci s pedagogickou radou a orgánmi školskej samosprávy rozpracúva opatrenia školy pri prevencii šikanovania v školskom poriadku, zabezpečuje dôkladný výkon dozoru v priestoroch, kde k šikanovaniu už došlo alebo by k nemu mohlo dochádzať.</a:t>
          </a:r>
        </a:p>
      </dgm:t>
    </dgm:pt>
    <dgm:pt modelId="{A8B0FC22-9F0A-4D63-A3DC-7BDEA6BE644D}" type="parTrans" cxnId="{ED8BC68D-0A24-43B9-A1E2-7C9B90D56FA5}">
      <dgm:prSet/>
      <dgm:spPr/>
      <dgm:t>
        <a:bodyPr/>
        <a:lstStyle/>
        <a:p>
          <a:endParaRPr lang="sk-SK"/>
        </a:p>
      </dgm:t>
    </dgm:pt>
    <dgm:pt modelId="{DF0DEB28-7A89-4401-A84F-50134CD7C291}" type="sibTrans" cxnId="{ED8BC68D-0A24-43B9-A1E2-7C9B90D56FA5}">
      <dgm:prSet/>
      <dgm:spPr/>
      <dgm:t>
        <a:bodyPr/>
        <a:lstStyle/>
        <a:p>
          <a:endParaRPr lang="sk-SK"/>
        </a:p>
      </dgm:t>
    </dgm:pt>
    <dgm:pt modelId="{EFA585E1-E5B0-4FC9-89B5-128F1C8B069D}">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Čl. 6 Spolupráca so zákonným zástupcom a zástupcom zariadenia: </a:t>
          </a:r>
          <a:endParaRPr lang="sk-SK" dirty="0"/>
        </a:p>
      </dgm:t>
    </dgm:pt>
    <dgm:pt modelId="{9648D1ED-0F21-4773-9912-8C40FC98DE8D}" type="parTrans" cxnId="{A9EA66FF-8FE4-449F-93CE-D079A44BC8D4}">
      <dgm:prSet/>
      <dgm:spPr/>
      <dgm:t>
        <a:bodyPr/>
        <a:lstStyle/>
        <a:p>
          <a:endParaRPr lang="sk-SK"/>
        </a:p>
      </dgm:t>
    </dgm:pt>
    <dgm:pt modelId="{87D8DA06-CF2C-4761-818E-D6686FB7414C}" type="sibTrans" cxnId="{A9EA66FF-8FE4-449F-93CE-D079A44BC8D4}">
      <dgm:prSet/>
      <dgm:spPr/>
      <dgm:t>
        <a:bodyPr/>
        <a:lstStyle/>
        <a:p>
          <a:endParaRPr lang="sk-SK"/>
        </a:p>
      </dgm:t>
    </dgm:pt>
    <dgm:pt modelId="{501C097A-96C9-4F45-ACED-E4107FF208BC}">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 Opatrenia na riešenie šikanovania a nápravu jej dôsledkov - </a:t>
          </a:r>
          <a:r>
            <a:rPr lang="sk-SK" sz="1600" b="1" dirty="0"/>
            <a:t>škola dbá na bezodkladné riešenie šikanovania podľa tejto smernice.  </a:t>
          </a:r>
          <a:endParaRPr lang="sk-SK" dirty="0"/>
        </a:p>
      </dgm:t>
    </dgm:pt>
    <dgm:pt modelId="{F8224E71-8A91-496A-8BE1-8AD8FF399BA0}" type="parTrans" cxnId="{3FA98E64-7C45-4D1C-9992-576550C494A4}">
      <dgm:prSet/>
      <dgm:spPr/>
      <dgm:t>
        <a:bodyPr/>
        <a:lstStyle/>
        <a:p>
          <a:endParaRPr lang="sk-SK"/>
        </a:p>
      </dgm:t>
    </dgm:pt>
    <dgm:pt modelId="{07B36624-FE39-403E-92C3-1E9CCE3B491A}" type="sibTrans" cxnId="{3FA98E64-7C45-4D1C-9992-576550C494A4}">
      <dgm:prSet/>
      <dgm:spPr/>
      <dgm:t>
        <a:bodyPr/>
        <a:lstStyle/>
        <a:p>
          <a:endParaRPr lang="sk-SK"/>
        </a:p>
      </dgm:t>
    </dgm:pt>
    <dgm:pt modelId="{95462A2C-A26C-4CD4-BBF9-FE2DF06C9B0C}">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O rozhovore podľa odseku 1 vrátane informovania zákonného zástupcu alebo zástupcu zariadenia podľa čl. 4 ods. 3 písm. c), </a:t>
          </a:r>
          <a:r>
            <a:rPr lang="sk-SK" sz="1600" b="1" dirty="0"/>
            <a:t>vyhotoví riaditeľ školy alebo ním poverený pedagogický zamestnanec alebo odborný zamestnanec zápis</a:t>
          </a:r>
          <a:r>
            <a:rPr lang="sk-SK" sz="1600" dirty="0"/>
            <a:t>, z ktorého jedno vyhotovenie poskytne riaditeľ školy alebo ním poverený pedagogický zamestnanec alebo odborný zamestnanec zákonnému zástupcovi alebo zástupcovi zariadenia.  </a:t>
          </a:r>
          <a:endParaRPr lang="sk-SK" dirty="0"/>
        </a:p>
      </dgm:t>
    </dgm:pt>
    <dgm:pt modelId="{8A06C5E9-85A8-4101-B2AE-E5D96C193281}" type="parTrans" cxnId="{1FECB74B-1264-44BB-936D-76B10B2DF955}">
      <dgm:prSet/>
      <dgm:spPr/>
      <dgm:t>
        <a:bodyPr/>
        <a:lstStyle/>
        <a:p>
          <a:endParaRPr lang="sk-SK"/>
        </a:p>
      </dgm:t>
    </dgm:pt>
    <dgm:pt modelId="{D8D61AB5-96D8-490F-98C3-820776BC9997}" type="sibTrans" cxnId="{1FECB74B-1264-44BB-936D-76B10B2DF955}">
      <dgm:prSet/>
      <dgm:spPr/>
      <dgm:t>
        <a:bodyPr/>
        <a:lstStyle/>
        <a:p>
          <a:endParaRPr lang="sk-SK"/>
        </a:p>
      </dgm:t>
    </dgm:pt>
    <dgm:pt modelId="{F96F075B-A947-4AE0-9A8F-7401E5F90736}">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(1) Riaditeľ školy alebo ním poverený pedagogický zamestnanec alebo odborný zamestnanec pri rozhovore so zákonným zástupcom alebo so zástupcom zariadenia šikanovaného, šikanujúceho alebo účastníkov šikanovania vo veci šikanovania dbá na zachovanie dôvernosti informácií.</a:t>
          </a:r>
          <a:endParaRPr lang="sk-SK" dirty="0"/>
        </a:p>
      </dgm:t>
    </dgm:pt>
    <dgm:pt modelId="{4CD0E3CF-45B5-40DF-80A4-948DDCF7D6E6}" type="parTrans" cxnId="{18B7B31B-BFB8-4FB4-8184-92ACE7E2E3E7}">
      <dgm:prSet/>
      <dgm:spPr/>
      <dgm:t>
        <a:bodyPr/>
        <a:lstStyle/>
        <a:p>
          <a:endParaRPr lang="sk-SK"/>
        </a:p>
      </dgm:t>
    </dgm:pt>
    <dgm:pt modelId="{2DC76CC0-A1AD-43B1-8C85-99ECD3D464AA}" type="sibTrans" cxnId="{18B7B31B-BFB8-4FB4-8184-92ACE7E2E3E7}">
      <dgm:prSet/>
      <dgm:spPr/>
      <dgm:t>
        <a:bodyPr/>
        <a:lstStyle/>
        <a:p>
          <a:endParaRPr lang="sk-SK"/>
        </a:p>
      </dgm:t>
    </dgm:pt>
    <dgm:pt modelId="{A9628F29-E11B-4A8A-B605-6F8B077E863F}">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1352B186-436C-4D02-8BB3-93291CE672BC}" type="parTrans" cxnId="{E206393A-B02A-4F56-B7EA-B3BB74D1EB1B}">
      <dgm:prSet/>
      <dgm:spPr/>
      <dgm:t>
        <a:bodyPr/>
        <a:lstStyle/>
        <a:p>
          <a:endParaRPr lang="sk-SK"/>
        </a:p>
      </dgm:t>
    </dgm:pt>
    <dgm:pt modelId="{34D91D06-4E4C-4BDC-AA91-2CC71E7BF345}" type="sibTrans" cxnId="{E206393A-B02A-4F56-B7EA-B3BB74D1EB1B}">
      <dgm:prSet/>
      <dgm:spPr/>
      <dgm:t>
        <a:bodyPr/>
        <a:lstStyle/>
        <a:p>
          <a:endParaRPr lang="sk-SK"/>
        </a:p>
      </dgm:t>
    </dgm:pt>
    <dgm:pt modelId="{ED5F4E81-F3E3-4A67-B814-AED240CED98F}">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9D0A85A9-556B-432E-8AF1-569BC64D8169}" type="parTrans" cxnId="{4FA9D503-C083-4A8D-8C1D-753D19E8E672}">
      <dgm:prSet/>
      <dgm:spPr/>
      <dgm:t>
        <a:bodyPr/>
        <a:lstStyle/>
        <a:p>
          <a:endParaRPr lang="sk-SK"/>
        </a:p>
      </dgm:t>
    </dgm:pt>
    <dgm:pt modelId="{C7E5560E-7917-4D98-8F55-FBDC39E76FE9}" type="sibTrans" cxnId="{4FA9D503-C083-4A8D-8C1D-753D19E8E672}">
      <dgm:prSet/>
      <dgm:spPr/>
      <dgm:t>
        <a:bodyPr/>
        <a:lstStyle/>
        <a:p>
          <a:endParaRPr lang="sk-SK"/>
        </a:p>
      </dgm:t>
    </dgm:pt>
    <dgm:pt modelId="{AD6D4311-C441-49CB-B982-C8AB106C6138}">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286E5634-C1DC-4F40-BF02-B808F879DB38}" type="parTrans" cxnId="{4C205CE1-66E2-4454-8E37-1826105B3569}">
      <dgm:prSet/>
      <dgm:spPr/>
      <dgm:t>
        <a:bodyPr/>
        <a:lstStyle/>
        <a:p>
          <a:endParaRPr lang="sk-SK"/>
        </a:p>
      </dgm:t>
    </dgm:pt>
    <dgm:pt modelId="{A9C96BB1-ED9E-47D6-8FB6-DAEA4F13D309}" type="sibTrans" cxnId="{4C205CE1-66E2-4454-8E37-1826105B3569}">
      <dgm:prSet/>
      <dgm:spPr/>
      <dgm:t>
        <a:bodyPr/>
        <a:lstStyle/>
        <a:p>
          <a:endParaRPr lang="sk-SK"/>
        </a:p>
      </dgm:t>
    </dgm:pt>
    <dgm:pt modelId="{119074D1-FB68-4FCB-980D-42BC0AD8D19E}">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podrobnejšie definovanie pojmov – šikanovaný, šikanujúci, druhy/prejavy/dôvody šikanovania a presnejšie definovanie toho, čo sa nepovažuje za šikanovanie,</a:t>
          </a:r>
        </a:p>
      </dgm:t>
    </dgm:pt>
    <dgm:pt modelId="{E03FBB9A-8D1C-4A28-A9BF-A7C32D404CBC}" type="parTrans" cxnId="{86A50941-DF4D-4A1A-B069-43DB0630047E}">
      <dgm:prSet/>
      <dgm:spPr/>
      <dgm:t>
        <a:bodyPr/>
        <a:lstStyle/>
        <a:p>
          <a:endParaRPr lang="sk-SK"/>
        </a:p>
      </dgm:t>
    </dgm:pt>
    <dgm:pt modelId="{D1EB720A-62C7-456C-AEA9-2F028935C1D2}" type="sibTrans" cxnId="{86A50941-DF4D-4A1A-B069-43DB0630047E}">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104318" custLinFactNeighborX="283" custLinFactNeighborY="4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78494" custScaleY="125122" custLinFactNeighborX="45">
        <dgm:presLayoutVars>
          <dgm:bulletEnabled val="1"/>
        </dgm:presLayoutVars>
      </dgm:prSet>
      <dgm:spPr/>
      <dgm:t>
        <a:bodyPr/>
        <a:lstStyle/>
        <a:p>
          <a:endParaRPr lang="sk-SK"/>
        </a:p>
      </dgm:t>
    </dgm:pt>
  </dgm:ptLst>
  <dgm:cxnLst>
    <dgm:cxn modelId="{4B0F4E61-94A1-470B-B91D-DDE307FE0DE4}" srcId="{74018B88-0235-4AD9-84C2-D0C7C0B6529B}" destId="{6AF1B65D-49AF-4584-BCFA-6116DDEC2AFA}" srcOrd="10" destOrd="0" parTransId="{438C752E-B8C0-4458-B27B-AC45C696840B}" sibTransId="{EDD0695C-00CB-4DCC-84F2-078B23D9D3B4}"/>
    <dgm:cxn modelId="{16C0F31B-975B-410A-B6A4-F0DE3F8C5B7C}" type="presOf" srcId="{95462A2C-A26C-4CD4-BBF9-FE2DF06C9B0C}" destId="{E2EFFE7A-23B9-4274-837C-988B3447767D}" srcOrd="0" destOrd="9" presId="urn:microsoft.com/office/officeart/2005/8/layout/vList5"/>
    <dgm:cxn modelId="{0CD9428C-C6CE-4050-8646-747009DD0288}" type="presOf" srcId="{501C097A-96C9-4F45-ACED-E4107FF208BC}" destId="{E2EFFE7A-23B9-4274-837C-988B3447767D}" srcOrd="0" destOrd="6" presId="urn:microsoft.com/office/officeart/2005/8/layout/vList5"/>
    <dgm:cxn modelId="{4FA9D503-C083-4A8D-8C1D-753D19E8E672}" srcId="{74018B88-0235-4AD9-84C2-D0C7C0B6529B}" destId="{ED5F4E81-F3E3-4A67-B814-AED240CED98F}" srcOrd="1" destOrd="0" parTransId="{9D0A85A9-556B-432E-8AF1-569BC64D8169}" sibTransId="{C7E5560E-7917-4D98-8F55-FBDC39E76FE9}"/>
    <dgm:cxn modelId="{E206393A-B02A-4F56-B7EA-B3BB74D1EB1B}" srcId="{74018B88-0235-4AD9-84C2-D0C7C0B6529B}" destId="{A9628F29-E11B-4A8A-B605-6F8B077E863F}" srcOrd="0" destOrd="0" parTransId="{1352B186-436C-4D02-8BB3-93291CE672BC}" sibTransId="{34D91D06-4E4C-4BDC-AA91-2CC71E7BF345}"/>
    <dgm:cxn modelId="{933BAC2F-C7C1-4821-8B54-38FC76A928A7}" srcId="{B6E92737-532B-4CED-AB53-F2917EEBB8D3}" destId="{74018B88-0235-4AD9-84C2-D0C7C0B6529B}" srcOrd="0" destOrd="0" parTransId="{ADE44FA9-E4CA-4FC1-BAAE-75763BD04DF3}" sibTransId="{78924703-455C-42C7-9B00-1AE9C94AAA19}"/>
    <dgm:cxn modelId="{101EF92B-3C94-4CA1-B348-A6467C1F9E36}" type="presOf" srcId="{F2B8FDB7-6633-4075-B1F9-66D74A2117DF}" destId="{E2EFFE7A-23B9-4274-837C-988B3447767D}" srcOrd="0" destOrd="12" presId="urn:microsoft.com/office/officeart/2005/8/layout/vList5"/>
    <dgm:cxn modelId="{A94CCF38-99DD-451B-BFAF-9FFB85C68B9E}" type="presOf" srcId="{D51D048A-3BCD-4DE5-8332-60B431E0C6B5}" destId="{E2EFFE7A-23B9-4274-837C-988B3447767D}" srcOrd="0" destOrd="4" presId="urn:microsoft.com/office/officeart/2005/8/layout/vList5"/>
    <dgm:cxn modelId="{6FCF0DBA-9481-49A9-99AF-94D57E2BBA27}" type="presOf" srcId="{AD6D4311-C441-49CB-B982-C8AB106C6138}" destId="{E2EFFE7A-23B9-4274-837C-988B3447767D}" srcOrd="0" destOrd="2" presId="urn:microsoft.com/office/officeart/2005/8/layout/vList5"/>
    <dgm:cxn modelId="{0CA725CD-6D59-43BE-9E83-C8D3DFCE1552}" type="presOf" srcId="{53E5B72D-8DE1-49E8-B7FE-1F1C325C7F55}" destId="{E2EFFE7A-23B9-4274-837C-988B3447767D}" srcOrd="0" destOrd="5" presId="urn:microsoft.com/office/officeart/2005/8/layout/vList5"/>
    <dgm:cxn modelId="{2D10EF12-745E-4AAC-92B8-99DA18E0F6B5}" type="presOf" srcId="{B6E92737-532B-4CED-AB53-F2917EEBB8D3}" destId="{BBC72140-E735-4CBC-93C9-DD740AF3443F}" srcOrd="0" destOrd="0" presId="urn:microsoft.com/office/officeart/2005/8/layout/vList5"/>
    <dgm:cxn modelId="{1FECB74B-1264-44BB-936D-76B10B2DF955}" srcId="{74018B88-0235-4AD9-84C2-D0C7C0B6529B}" destId="{95462A2C-A26C-4CD4-BBF9-FE2DF06C9B0C}" srcOrd="9" destOrd="0" parTransId="{8A06C5E9-85A8-4101-B2AE-E5D96C193281}" sibTransId="{D8D61AB5-96D8-490F-98C3-820776BC9997}"/>
    <dgm:cxn modelId="{86A50941-DF4D-4A1A-B069-43DB0630047E}" srcId="{74018B88-0235-4AD9-84C2-D0C7C0B6529B}" destId="{119074D1-FB68-4FCB-980D-42BC0AD8D19E}" srcOrd="3" destOrd="0" parTransId="{E03FBB9A-8D1C-4A28-A9BF-A7C32D404CBC}" sibTransId="{D1EB720A-62C7-456C-AEA9-2F028935C1D2}"/>
    <dgm:cxn modelId="{A9EA66FF-8FE4-449F-93CE-D079A44BC8D4}" srcId="{74018B88-0235-4AD9-84C2-D0C7C0B6529B}" destId="{EFA585E1-E5B0-4FC9-89B5-128F1C8B069D}" srcOrd="7" destOrd="0" parTransId="{9648D1ED-0F21-4773-9912-8C40FC98DE8D}" sibTransId="{87D8DA06-CF2C-4761-818E-D6686FB7414C}"/>
    <dgm:cxn modelId="{99E62C49-5E60-491F-A730-47AC89FB0C64}" type="presOf" srcId="{F96F075B-A947-4AE0-9A8F-7401E5F90736}" destId="{E2EFFE7A-23B9-4274-837C-988B3447767D}" srcOrd="0" destOrd="8" presId="urn:microsoft.com/office/officeart/2005/8/layout/vList5"/>
    <dgm:cxn modelId="{6EE3F0B3-D8B9-45A9-B651-DEB159C0199D}" type="presOf" srcId="{74018B88-0235-4AD9-84C2-D0C7C0B6529B}" destId="{89D6BC8E-33A9-43C2-AD1D-8A03FD5EAD0F}" srcOrd="0" destOrd="0" presId="urn:microsoft.com/office/officeart/2005/8/layout/vList5"/>
    <dgm:cxn modelId="{3FA98E64-7C45-4D1C-9992-576550C494A4}" srcId="{74018B88-0235-4AD9-84C2-D0C7C0B6529B}" destId="{501C097A-96C9-4F45-ACED-E4107FF208BC}" srcOrd="6" destOrd="0" parTransId="{F8224E71-8A91-496A-8BE1-8AD8FF399BA0}" sibTransId="{07B36624-FE39-403E-92C3-1E9CCE3B491A}"/>
    <dgm:cxn modelId="{2AC9A1E5-A0D2-4070-A163-8DFB3354ECEB}" srcId="{74018B88-0235-4AD9-84C2-D0C7C0B6529B}" destId="{D51D048A-3BCD-4DE5-8332-60B431E0C6B5}" srcOrd="4" destOrd="0" parTransId="{DC0DCDFA-14C4-4CEB-B0E6-4B07BAE59B81}" sibTransId="{7EA01AE2-518F-42D7-9B24-5F024BA70DF4}"/>
    <dgm:cxn modelId="{7F00F852-24F8-4DAB-AE2C-B9B1B0D9F924}" type="presOf" srcId="{ED5F4E81-F3E3-4A67-B814-AED240CED98F}" destId="{E2EFFE7A-23B9-4274-837C-988B3447767D}" srcOrd="0" destOrd="1" presId="urn:microsoft.com/office/officeart/2005/8/layout/vList5"/>
    <dgm:cxn modelId="{330AC4C0-6AD5-469D-8D9B-7975303EDEE7}" type="presOf" srcId="{EFA585E1-E5B0-4FC9-89B5-128F1C8B069D}" destId="{E2EFFE7A-23B9-4274-837C-988B3447767D}" srcOrd="0" destOrd="7" presId="urn:microsoft.com/office/officeart/2005/8/layout/vList5"/>
    <dgm:cxn modelId="{4C205CE1-66E2-4454-8E37-1826105B3569}" srcId="{74018B88-0235-4AD9-84C2-D0C7C0B6529B}" destId="{AD6D4311-C441-49CB-B982-C8AB106C6138}" srcOrd="2" destOrd="0" parTransId="{286E5634-C1DC-4F40-BF02-B808F879DB38}" sibTransId="{A9C96BB1-ED9E-47D6-8FB6-DAEA4F13D309}"/>
    <dgm:cxn modelId="{2C2A9935-6253-4403-800F-50111283F979}" type="presOf" srcId="{6AF1B65D-49AF-4584-BCFA-6116DDEC2AFA}" destId="{E2EFFE7A-23B9-4274-837C-988B3447767D}" srcOrd="0" destOrd="10" presId="urn:microsoft.com/office/officeart/2005/8/layout/vList5"/>
    <dgm:cxn modelId="{18B7B31B-BFB8-4FB4-8184-92ACE7E2E3E7}" srcId="{74018B88-0235-4AD9-84C2-D0C7C0B6529B}" destId="{F96F075B-A947-4AE0-9A8F-7401E5F90736}" srcOrd="8" destOrd="0" parTransId="{4CD0E3CF-45B5-40DF-80A4-948DDCF7D6E6}" sibTransId="{2DC76CC0-A1AD-43B1-8C85-99ECD3D464AA}"/>
    <dgm:cxn modelId="{DEFE0420-7B0D-4BBA-A425-3F7810FB540D}" type="presOf" srcId="{A9628F29-E11B-4A8A-B605-6F8B077E863F}" destId="{E2EFFE7A-23B9-4274-837C-988B3447767D}" srcOrd="0" destOrd="0" presId="urn:microsoft.com/office/officeart/2005/8/layout/vList5"/>
    <dgm:cxn modelId="{91533DD6-C3FD-46CA-955F-AE228DC5DF7A}" srcId="{74018B88-0235-4AD9-84C2-D0C7C0B6529B}" destId="{F2B8FDB7-6633-4075-B1F9-66D74A2117DF}" srcOrd="12" destOrd="0" parTransId="{3312DC3F-4EEC-4A42-801D-8702DA01FB7B}" sibTransId="{C87DADD1-83E2-4BE0-AA71-02A37D799209}"/>
    <dgm:cxn modelId="{EBA55102-1CBE-4F6A-918F-2945E30E20CA}" type="presOf" srcId="{753A32B8-919E-4560-9C88-51F082F8B615}" destId="{E2EFFE7A-23B9-4274-837C-988B3447767D}" srcOrd="0" destOrd="11" presId="urn:microsoft.com/office/officeart/2005/8/layout/vList5"/>
    <dgm:cxn modelId="{ED8BC68D-0A24-43B9-A1E2-7C9B90D56FA5}" srcId="{74018B88-0235-4AD9-84C2-D0C7C0B6529B}" destId="{53E5B72D-8DE1-49E8-B7FE-1F1C325C7F55}" srcOrd="5" destOrd="0" parTransId="{A8B0FC22-9F0A-4D63-A3DC-7BDEA6BE644D}" sibTransId="{DF0DEB28-7A89-4401-A84F-50134CD7C291}"/>
    <dgm:cxn modelId="{CE9FC1EA-26D5-45E3-A967-DE03AD9E912A}" srcId="{74018B88-0235-4AD9-84C2-D0C7C0B6529B}" destId="{753A32B8-919E-4560-9C88-51F082F8B615}" srcOrd="11" destOrd="0" parTransId="{BFEF9B8A-1035-4176-BEC8-99389A8F0F37}" sibTransId="{62425E36-B856-4689-B287-4BDA9C109090}"/>
    <dgm:cxn modelId="{62C895ED-6B9F-4F72-AAF5-273D009D2C82}" type="presOf" srcId="{119074D1-FB68-4FCB-980D-42BC0AD8D19E}" destId="{E2EFFE7A-23B9-4274-837C-988B3447767D}" srcOrd="0" destOrd="3"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a:solidFill>
                <a:schemeClr val="tx1"/>
              </a:solidFill>
              <a:effectLst>
                <a:outerShdw blurRad="38100" dist="38100" dir="2700000" algn="tl">
                  <a:srgbClr val="000000">
                    <a:alpha val="43137"/>
                  </a:srgbClr>
                </a:outerShdw>
              </a:effectLst>
            </a:rPr>
            <a:t>Čo má byť rozpracované v ŠP od </a:t>
          </a:r>
          <a:r>
            <a:rPr lang="sk-SK" sz="2800" b="1" dirty="0" smtClean="0">
              <a:solidFill>
                <a:schemeClr val="tx1"/>
              </a:solidFill>
              <a:effectLst>
                <a:outerShdw blurRad="38100" dist="38100" dir="2700000" algn="tl">
                  <a:srgbClr val="000000">
                    <a:alpha val="43137"/>
                  </a:srgbClr>
                </a:outerShdw>
              </a:effectLst>
            </a:rPr>
            <a:t>1. septembra </a:t>
          </a:r>
          <a:r>
            <a:rPr lang="sk-SK" sz="2800" b="1" dirty="0">
              <a:solidFill>
                <a:schemeClr val="tx1"/>
              </a:solidFill>
              <a:effectLst>
                <a:outerShdw blurRad="38100" dist="38100" dir="2700000" algn="tl">
                  <a:srgbClr val="000000">
                    <a:alpha val="43137"/>
                  </a:srgbClr>
                </a:outerShdw>
              </a:effectLst>
            </a:rPr>
            <a:t>2025</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smtClean="0"/>
            <a:t>Usmernenie pre materské školy na zabezpečenie jednotného postupu pri ospravedlňovaní neprítomnosti detí v materskej škole z dôvodu ochorenia (august 2025)</a:t>
          </a:r>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121131" custLinFactNeighborX="283" custLinFactNeighborY="4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43379" custScaleY="125122" custLinFactNeighborX="6587" custLinFactNeighborY="652">
        <dgm:presLayoutVars>
          <dgm:bulletEnabled val="1"/>
        </dgm:presLayoutVars>
      </dgm:prSet>
      <dgm:spPr/>
      <dgm:t>
        <a:bodyPr/>
        <a:lstStyle/>
        <a:p>
          <a:endParaRPr lang="sk-SK"/>
        </a:p>
      </dgm:t>
    </dgm:pt>
  </dgm:ptLst>
  <dgm:cxnLst>
    <dgm:cxn modelId="{41B9260F-916E-4B54-8550-F00B9B6B5534}" srcId="{74018B88-0235-4AD9-84C2-D0C7C0B6529B}" destId="{448BD675-8830-4946-81D1-D5733BBA4E5F}" srcOrd="0" destOrd="0" parTransId="{25E39EF2-BAAA-443D-B331-B8ED1B8993E0}" sibTransId="{EF8A7D5E-F223-44B7-B759-E0FD3D6741BC}"/>
    <dgm:cxn modelId="{2D10EF12-745E-4AAC-92B8-99DA18E0F6B5}" type="presOf" srcId="{B6E92737-532B-4CED-AB53-F2917EEBB8D3}" destId="{BBC72140-E735-4CBC-93C9-DD740AF3443F}" srcOrd="0" destOrd="0" presId="urn:microsoft.com/office/officeart/2005/8/layout/vList5"/>
    <dgm:cxn modelId="{6EE3F0B3-D8B9-45A9-B651-DEB159C0199D}" type="presOf" srcId="{74018B88-0235-4AD9-84C2-D0C7C0B6529B}" destId="{89D6BC8E-33A9-43C2-AD1D-8A03FD5EAD0F}" srcOrd="0" destOrd="0" presId="urn:microsoft.com/office/officeart/2005/8/layout/vList5"/>
    <dgm:cxn modelId="{F43F8148-5721-4E33-A209-53CEB750EC23}" type="presOf" srcId="{448BD675-8830-4946-81D1-D5733BBA4E5F}" destId="{E2EFFE7A-23B9-4274-837C-988B3447767D}" srcOrd="0" destOrd="0"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a:solidFill>
                <a:schemeClr val="tx1"/>
              </a:solidFill>
              <a:effectLst>
                <a:outerShdw blurRad="38100" dist="38100" dir="2700000" algn="tl">
                  <a:srgbClr val="000000">
                    <a:alpha val="43137"/>
                  </a:srgbClr>
                </a:outerShdw>
              </a:effectLst>
            </a:rPr>
            <a:t>Čo má byť rozpracované v ŠP do konca septembra 2025</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Štandardy sú základné pravidlá, princípy a postupy predchádzania a eliminácie segregácie vo výchove a vzdelávaní. Ich uplatňovanie prispieva k dodržiavaniu princípov výchovy a vzdelávania podľa školského zákona v školách a školských zariadeniach. Vychádzajú z ustanovení Dohovoru o právach dieťaťa,</a:t>
          </a:r>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C738C045-0270-4B30-9C15-1E38427316E2}">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Štandardy dodržiavania zákazu segregácie sú rozpracovaním a realizáciou praktickej časti Metodickej príručky </a:t>
          </a:r>
          <a:r>
            <a:rPr lang="sk-SK" sz="1600" dirty="0" err="1"/>
            <a:t>desegregácie</a:t>
          </a:r>
          <a:r>
            <a:rPr lang="sk-SK" sz="1600" dirty="0"/>
            <a:t> vo výchove a vzdelávaní,</a:t>
          </a:r>
        </a:p>
      </dgm:t>
    </dgm:pt>
    <dgm:pt modelId="{53A2D634-BC5B-4036-96D2-903E4DD703C5}" type="parTrans" cxnId="{2F2303A0-193C-4317-B252-A8C086ED67B8}">
      <dgm:prSet/>
      <dgm:spPr/>
      <dgm:t>
        <a:bodyPr/>
        <a:lstStyle/>
        <a:p>
          <a:endParaRPr lang="sk-SK"/>
        </a:p>
      </dgm:t>
    </dgm:pt>
    <dgm:pt modelId="{AF467F34-96E7-4C0D-9601-B335A520446C}" type="sibTrans" cxnId="{2F2303A0-193C-4317-B252-A8C086ED67B8}">
      <dgm:prSet/>
      <dgm:spPr/>
      <dgm:t>
        <a:bodyPr/>
        <a:lstStyle/>
        <a:p>
          <a:endParaRPr lang="sk-SK"/>
        </a:p>
      </dgm:t>
    </dgm:pt>
    <dgm:pt modelId="{13117BC5-1516-44C9-92CA-9A2D3DF30199}">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Štandardy dodržiavania zákazu segregácie vo výchove a vzdelávaní sa týkajú všetkých oblastí, ktoré upravuje školský poriadok podľa školského zákona (Zákon č. 245/2008 Z. z., § 153 ods. 1),</a:t>
          </a:r>
        </a:p>
      </dgm:t>
    </dgm:pt>
    <dgm:pt modelId="{49C34167-4E24-4BF9-BC8B-9CB410BCDB32}" type="parTrans" cxnId="{C0F6231B-ED15-4620-A9EB-70842E91324E}">
      <dgm:prSet/>
      <dgm:spPr/>
      <dgm:t>
        <a:bodyPr/>
        <a:lstStyle/>
        <a:p>
          <a:endParaRPr lang="sk-SK"/>
        </a:p>
      </dgm:t>
    </dgm:pt>
    <dgm:pt modelId="{07D446E1-F613-4C97-83FE-203CA8829478}" type="sibTrans" cxnId="{C0F6231B-ED15-4620-A9EB-70842E91324E}">
      <dgm:prSet/>
      <dgm:spPr/>
      <dgm:t>
        <a:bodyPr/>
        <a:lstStyle/>
        <a:p>
          <a:endParaRPr lang="sk-SK"/>
        </a:p>
      </dgm:t>
    </dgm:pt>
    <dgm:pt modelId="{F3A15C53-E974-4DED-880B-E298C5120646}">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V rámci aktivít, ktoré prispievajú k podpore </a:t>
          </a:r>
          <a:r>
            <a:rPr lang="sk-SK" sz="1600" dirty="0" err="1"/>
            <a:t>inkluzívnosti</a:t>
          </a:r>
          <a:r>
            <a:rPr lang="sk-SK" sz="1600" dirty="0"/>
            <a:t> škôl, vydalo ministerstvo školstva Štandardy dodržiavania zákazu segregácie vo výchove a vzdelávaní. Ich uplatňovanie prispieva k dodržiavaniu princípov demokracie v školách a školských zariadeniach. </a:t>
          </a:r>
        </a:p>
      </dgm:t>
    </dgm:pt>
    <dgm:pt modelId="{B3AD22E1-0A16-452E-B503-7843EFBA7E7D}" type="parTrans" cxnId="{AEFDDF3B-AB33-48CB-90CB-4CB320AC84BF}">
      <dgm:prSet/>
      <dgm:spPr/>
      <dgm:t>
        <a:bodyPr/>
        <a:lstStyle/>
        <a:p>
          <a:endParaRPr lang="sk-SK"/>
        </a:p>
      </dgm:t>
    </dgm:pt>
    <dgm:pt modelId="{49AA35E4-3907-47D5-8E92-9218DB32A310}" type="sibTrans" cxnId="{AEFDDF3B-AB33-48CB-90CB-4CB320AC84BF}">
      <dgm:prSet/>
      <dgm:spPr/>
      <dgm:t>
        <a:bodyPr/>
        <a:lstStyle/>
        <a:p>
          <a:endParaRPr lang="sk-SK"/>
        </a:p>
      </dgm:t>
    </dgm:pt>
    <dgm:pt modelId="{67EA6D8A-1BE4-42D1-84D4-B4CF76508EE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Povinnosťou škôl a školských zariadení je do konca februára 2025 aktualizovať školské poriadky o dodatok „Štandardy dodržiavania zákazu segregácie vo výchove a vzdelávaní“. </a:t>
          </a:r>
        </a:p>
      </dgm:t>
    </dgm:pt>
    <dgm:pt modelId="{1D06B936-8C39-46BC-AA3C-598C5F3A477F}" type="parTrans" cxnId="{CCC99F2C-1944-47E0-B5CB-6181AD499E5D}">
      <dgm:prSet/>
      <dgm:spPr/>
      <dgm:t>
        <a:bodyPr/>
        <a:lstStyle/>
        <a:p>
          <a:endParaRPr lang="sk-SK"/>
        </a:p>
      </dgm:t>
    </dgm:pt>
    <dgm:pt modelId="{437BC1A6-7740-437B-83AA-7F087F6E35F1}" type="sibTrans" cxnId="{CCC99F2C-1944-47E0-B5CB-6181AD499E5D}">
      <dgm:prSet/>
      <dgm:spPr/>
      <dgm:t>
        <a:bodyPr/>
        <a:lstStyle/>
        <a:p>
          <a:endParaRPr lang="sk-SK"/>
        </a:p>
      </dgm:t>
    </dgm:pt>
    <dgm:pt modelId="{7F89F230-6B99-487D-ACDB-468FCF2DD06B}">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Do konca septembra 2025 majú vypracovať Plán uplatňovania týchto štandardov a následne podľa neho a jednotlivých štandardov postupovať. Všetky kroky sú podrobne popísané v Manuáli a monitoringu uplatňovania štandardov dodržiavania zákazu segregácie vo výchove a vzdelávaní.</a:t>
          </a:r>
        </a:p>
      </dgm:t>
    </dgm:pt>
    <dgm:pt modelId="{2BB127C3-F23F-48F0-87BF-ACF6C2185D81}" type="parTrans" cxnId="{F4A24E16-05A4-4A67-8ED0-19F1BF65CBA1}">
      <dgm:prSet/>
      <dgm:spPr/>
      <dgm:t>
        <a:bodyPr/>
        <a:lstStyle/>
        <a:p>
          <a:endParaRPr lang="sk-SK"/>
        </a:p>
      </dgm:t>
    </dgm:pt>
    <dgm:pt modelId="{A49E217C-F2E5-4247-BD6A-B535C7CE4C82}" type="sibTrans" cxnId="{F4A24E16-05A4-4A67-8ED0-19F1BF65CBA1}">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88356" custLinFactNeighborX="283" custLinFactNeighborY="4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43379" custScaleY="125122" custLinFactNeighborX="6587" custLinFactNeighborY="652">
        <dgm:presLayoutVars>
          <dgm:bulletEnabled val="1"/>
        </dgm:presLayoutVars>
      </dgm:prSet>
      <dgm:spPr/>
      <dgm:t>
        <a:bodyPr/>
        <a:lstStyle/>
        <a:p>
          <a:endParaRPr lang="sk-SK"/>
        </a:p>
      </dgm:t>
    </dgm:pt>
  </dgm:ptLst>
  <dgm:cxnLst>
    <dgm:cxn modelId="{CCC99F2C-1944-47E0-B5CB-6181AD499E5D}" srcId="{74018B88-0235-4AD9-84C2-D0C7C0B6529B}" destId="{67EA6D8A-1BE4-42D1-84D4-B4CF76508EEF}" srcOrd="4" destOrd="0" parTransId="{1D06B936-8C39-46BC-AA3C-598C5F3A477F}" sibTransId="{437BC1A6-7740-437B-83AA-7F087F6E35F1}"/>
    <dgm:cxn modelId="{9DBA0408-8FC1-4FB3-85BB-D0450CFA2C89}" type="presOf" srcId="{F3A15C53-E974-4DED-880B-E298C5120646}" destId="{E2EFFE7A-23B9-4274-837C-988B3447767D}" srcOrd="0" destOrd="3"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B420998D-E9E4-4B60-902C-76389742F5A6}" type="presOf" srcId="{13117BC5-1516-44C9-92CA-9A2D3DF30199}" destId="{E2EFFE7A-23B9-4274-837C-988B3447767D}" srcOrd="0" destOrd="2" presId="urn:microsoft.com/office/officeart/2005/8/layout/vList5"/>
    <dgm:cxn modelId="{2D10EF12-745E-4AAC-92B8-99DA18E0F6B5}" type="presOf" srcId="{B6E92737-532B-4CED-AB53-F2917EEBB8D3}" destId="{BBC72140-E735-4CBC-93C9-DD740AF3443F}" srcOrd="0" destOrd="0" presId="urn:microsoft.com/office/officeart/2005/8/layout/vList5"/>
    <dgm:cxn modelId="{F4A24E16-05A4-4A67-8ED0-19F1BF65CBA1}" srcId="{74018B88-0235-4AD9-84C2-D0C7C0B6529B}" destId="{7F89F230-6B99-487D-ACDB-468FCF2DD06B}" srcOrd="5" destOrd="0" parTransId="{2BB127C3-F23F-48F0-87BF-ACF6C2185D81}" sibTransId="{A49E217C-F2E5-4247-BD6A-B535C7CE4C82}"/>
    <dgm:cxn modelId="{41B9260F-916E-4B54-8550-F00B9B6B5534}" srcId="{74018B88-0235-4AD9-84C2-D0C7C0B6529B}" destId="{448BD675-8830-4946-81D1-D5733BBA4E5F}" srcOrd="0" destOrd="0" parTransId="{25E39EF2-BAAA-443D-B331-B8ED1B8993E0}" sibTransId="{EF8A7D5E-F223-44B7-B759-E0FD3D6741BC}"/>
    <dgm:cxn modelId="{6EE3F0B3-D8B9-45A9-B651-DEB159C0199D}" type="presOf" srcId="{74018B88-0235-4AD9-84C2-D0C7C0B6529B}" destId="{89D6BC8E-33A9-43C2-AD1D-8A03FD5EAD0F}" srcOrd="0" destOrd="0" presId="urn:microsoft.com/office/officeart/2005/8/layout/vList5"/>
    <dgm:cxn modelId="{C0F6231B-ED15-4620-A9EB-70842E91324E}" srcId="{74018B88-0235-4AD9-84C2-D0C7C0B6529B}" destId="{13117BC5-1516-44C9-92CA-9A2D3DF30199}" srcOrd="2" destOrd="0" parTransId="{49C34167-4E24-4BF9-BC8B-9CB410BCDB32}" sibTransId="{07D446E1-F613-4C97-83FE-203CA8829478}"/>
    <dgm:cxn modelId="{2F2303A0-193C-4317-B252-A8C086ED67B8}" srcId="{74018B88-0235-4AD9-84C2-D0C7C0B6529B}" destId="{C738C045-0270-4B30-9C15-1E38427316E2}" srcOrd="1" destOrd="0" parTransId="{53A2D634-BC5B-4036-96D2-903E4DD703C5}" sibTransId="{AF467F34-96E7-4C0D-9601-B335A520446C}"/>
    <dgm:cxn modelId="{083F4467-EC09-4F94-AC1C-0B6CE7D3A57B}" type="presOf" srcId="{C738C045-0270-4B30-9C15-1E38427316E2}" destId="{E2EFFE7A-23B9-4274-837C-988B3447767D}" srcOrd="0" destOrd="1" presId="urn:microsoft.com/office/officeart/2005/8/layout/vList5"/>
    <dgm:cxn modelId="{AEFDDF3B-AB33-48CB-90CB-4CB320AC84BF}" srcId="{74018B88-0235-4AD9-84C2-D0C7C0B6529B}" destId="{F3A15C53-E974-4DED-880B-E298C5120646}" srcOrd="3" destOrd="0" parTransId="{B3AD22E1-0A16-452E-B503-7843EFBA7E7D}" sibTransId="{49AA35E4-3907-47D5-8E92-9218DB32A310}"/>
    <dgm:cxn modelId="{0E6BF5E9-2E48-4E2E-8AC1-551E67E3884B}" type="presOf" srcId="{67EA6D8A-1BE4-42D1-84D4-B4CF76508EEF}" destId="{E2EFFE7A-23B9-4274-837C-988B3447767D}" srcOrd="0" destOrd="4" presId="urn:microsoft.com/office/officeart/2005/8/layout/vList5"/>
    <dgm:cxn modelId="{F43F8148-5721-4E33-A209-53CEB750EC23}" type="presOf" srcId="{448BD675-8830-4946-81D1-D5733BBA4E5F}" destId="{E2EFFE7A-23B9-4274-837C-988B3447767D}" srcOrd="0" destOrd="0" presId="urn:microsoft.com/office/officeart/2005/8/layout/vList5"/>
    <dgm:cxn modelId="{80360A8B-36F1-4073-B8AB-E41C6DD30952}" type="presOf" srcId="{7F89F230-6B99-487D-ACDB-468FCF2DD06B}" destId="{E2EFFE7A-23B9-4274-837C-988B3447767D}" srcOrd="0" destOrd="5"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4A697-7C41-4D73-A2C2-992F5FE56CDD}">
      <dsp:nvSpPr>
        <dsp:cNvPr id="0" name=""/>
        <dsp:cNvSpPr/>
      </dsp:nvSpPr>
      <dsp:spPr>
        <a:xfrm>
          <a:off x="0" y="0"/>
          <a:ext cx="8695766" cy="81119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Predmet komplexnej inšpekcie</a:t>
          </a:r>
          <a:endParaRPr lang="sk-SK" sz="2000" kern="1200"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39599" y="39599"/>
        <a:ext cx="8616568" cy="731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66C19C-0017-4F9D-8094-5D7138C17525}">
      <dsp:nvSpPr>
        <dsp:cNvPr id="0" name=""/>
        <dsp:cNvSpPr/>
      </dsp:nvSpPr>
      <dsp:spPr>
        <a:xfrm>
          <a:off x="0" y="108"/>
          <a:ext cx="8695765" cy="7349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rPr>
            <a:t>Zistiť stav a úroveň výchovno-vzdelávacieho procesu, pedagogického riadenia a podmienok výchovy a vzdelávania v základnej škole</a:t>
          </a:r>
        </a:p>
      </dsp:txBody>
      <dsp:txXfrm>
        <a:off x="35880" y="35988"/>
        <a:ext cx="8624005" cy="663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872848" y="-1182811"/>
          <a:ext cx="4477043" cy="7146548"/>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rtl="0">
            <a:lnSpc>
              <a:spcPct val="90000"/>
            </a:lnSpc>
            <a:spcBef>
              <a:spcPct val="0"/>
            </a:spcBef>
            <a:spcAft>
              <a:spcPct val="15000"/>
            </a:spcAft>
            <a:buChar char="••"/>
          </a:pPr>
          <a:endParaRPr lang="sk-SK" sz="2800" kern="1200" dirty="0"/>
        </a:p>
        <a:p>
          <a:pPr marL="285750" lvl="1" indent="-285750" algn="just" defTabSz="1244600" rtl="0">
            <a:lnSpc>
              <a:spcPct val="90000"/>
            </a:lnSpc>
            <a:spcBef>
              <a:spcPct val="0"/>
            </a:spcBef>
            <a:spcAft>
              <a:spcPct val="15000"/>
            </a:spcAft>
            <a:buChar char="••"/>
          </a:pPr>
          <a:endParaRPr lang="sk-SK" sz="2800" kern="1200" dirty="0"/>
        </a:p>
        <a:p>
          <a:pPr marL="285750" lvl="1" indent="-285750" algn="just" defTabSz="1244600" rtl="0">
            <a:lnSpc>
              <a:spcPct val="90000"/>
            </a:lnSpc>
            <a:spcBef>
              <a:spcPct val="0"/>
            </a:spcBef>
            <a:spcAft>
              <a:spcPct val="15000"/>
            </a:spcAft>
            <a:buChar char="••"/>
          </a:pPr>
          <a:r>
            <a:rPr lang="sk-SK" sz="2800" kern="1200" dirty="0" smtClean="0"/>
            <a:t>rozvoj a uplatňovanie </a:t>
          </a:r>
          <a:r>
            <a:rPr lang="sk-SK" sz="2800" kern="1200" dirty="0" err="1" smtClean="0"/>
            <a:t>sebahodnotiacich</a:t>
          </a:r>
          <a:r>
            <a:rPr lang="sk-SK" sz="2800" kern="1200" dirty="0" smtClean="0"/>
            <a:t> a hodnotiacich spôsobilostí detí,</a:t>
          </a:r>
          <a:endParaRPr lang="sk-SK" sz="2800" kern="1200" dirty="0"/>
        </a:p>
        <a:p>
          <a:pPr marL="285750" lvl="1" indent="-285750" algn="l" defTabSz="1244600">
            <a:lnSpc>
              <a:spcPct val="90000"/>
            </a:lnSpc>
            <a:spcBef>
              <a:spcPct val="0"/>
            </a:spcBef>
            <a:spcAft>
              <a:spcPct val="15000"/>
            </a:spcAft>
            <a:buChar char="••"/>
          </a:pPr>
          <a:r>
            <a:rPr lang="sk-SK" sz="2800" kern="1200" dirty="0" smtClean="0"/>
            <a:t>rozvíjanie </a:t>
          </a:r>
          <a:r>
            <a:rPr lang="sk-SK" sz="2800" kern="1200" dirty="0"/>
            <a:t>grafomotorických zručností u mladších detí,</a:t>
          </a:r>
        </a:p>
        <a:p>
          <a:pPr marL="285750" lvl="1" indent="-285750" algn="l" defTabSz="1244600">
            <a:lnSpc>
              <a:spcPct val="90000"/>
            </a:lnSpc>
            <a:spcBef>
              <a:spcPct val="0"/>
            </a:spcBef>
            <a:spcAft>
              <a:spcPct val="15000"/>
            </a:spcAft>
            <a:buChar char="••"/>
          </a:pPr>
          <a:r>
            <a:rPr lang="sk-SK" sz="2800" kern="1200" dirty="0" smtClean="0"/>
            <a:t>systematické </a:t>
          </a:r>
          <a:r>
            <a:rPr lang="sk-SK" sz="2800" kern="1200" dirty="0"/>
            <a:t>využitie digitálnych technológií ako nástroja na riešenie učebných problémov. </a:t>
          </a:r>
        </a:p>
        <a:p>
          <a:pPr marL="285750" lvl="1" indent="-285750" algn="l" defTabSz="1244600">
            <a:lnSpc>
              <a:spcPct val="90000"/>
            </a:lnSpc>
            <a:spcBef>
              <a:spcPct val="0"/>
            </a:spcBef>
            <a:spcAft>
              <a:spcPct val="15000"/>
            </a:spcAft>
            <a:buChar char="••"/>
          </a:pPr>
          <a:endParaRPr lang="sk-SK" sz="2800" kern="1200" dirty="0"/>
        </a:p>
        <a:p>
          <a:pPr marL="285750" lvl="1" indent="-285750" algn="l" defTabSz="1244600">
            <a:lnSpc>
              <a:spcPct val="90000"/>
            </a:lnSpc>
            <a:spcBef>
              <a:spcPct val="0"/>
            </a:spcBef>
            <a:spcAft>
              <a:spcPct val="15000"/>
            </a:spcAft>
            <a:buChar char="••"/>
          </a:pPr>
          <a:endParaRPr lang="sk-SK" sz="2800" kern="1200" dirty="0"/>
        </a:p>
        <a:p>
          <a:pPr marL="171450" lvl="1" indent="-171450" algn="l" defTabSz="711200">
            <a:lnSpc>
              <a:spcPct val="90000"/>
            </a:lnSpc>
            <a:spcBef>
              <a:spcPct val="0"/>
            </a:spcBef>
            <a:spcAft>
              <a:spcPct val="15000"/>
            </a:spcAft>
            <a:buChar char="••"/>
          </a:pPr>
          <a:endParaRPr lang="sk-SK" sz="1600" kern="1200" dirty="0"/>
        </a:p>
      </dsp:txBody>
      <dsp:txXfrm rot="-5400000">
        <a:off x="3538096" y="370492"/>
        <a:ext cx="6927997" cy="4039941"/>
      </dsp:txXfrm>
    </dsp:sp>
    <dsp:sp modelId="{89D6BC8E-33A9-43C2-AD1D-8A03FD5EAD0F}">
      <dsp:nvSpPr>
        <dsp:cNvPr id="0" name=""/>
        <dsp:cNvSpPr/>
      </dsp:nvSpPr>
      <dsp:spPr>
        <a:xfrm>
          <a:off x="347813" y="4523"/>
          <a:ext cx="3130664" cy="462772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500639" y="157349"/>
        <a:ext cx="2825012" cy="43220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370850" y="-1450517"/>
          <a:ext cx="4477043" cy="753328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28600" lvl="1" indent="-228600" algn="l" defTabSz="1066800">
            <a:lnSpc>
              <a:spcPct val="90000"/>
            </a:lnSpc>
            <a:spcBef>
              <a:spcPct val="0"/>
            </a:spcBef>
            <a:spcAft>
              <a:spcPct val="15000"/>
            </a:spcAft>
            <a:buChar char="••"/>
          </a:pPr>
          <a:r>
            <a:rPr lang="sk-SK" sz="2400" kern="1200" dirty="0" smtClean="0"/>
            <a:t>vedenie </a:t>
          </a:r>
          <a:r>
            <a:rPr lang="sk-SK" sz="2400" kern="1200" dirty="0"/>
            <a:t>triednych kníh, </a:t>
          </a:r>
        </a:p>
        <a:p>
          <a:pPr marL="228600" lvl="1" indent="-228600" algn="l" defTabSz="1066800">
            <a:lnSpc>
              <a:spcPct val="90000"/>
            </a:lnSpc>
            <a:spcBef>
              <a:spcPct val="0"/>
            </a:spcBef>
            <a:spcAft>
              <a:spcPct val="15000"/>
            </a:spcAft>
            <a:buChar char="••"/>
          </a:pPr>
          <a:r>
            <a:rPr lang="sk-SK" sz="2400" kern="1200" dirty="0" smtClean="0"/>
            <a:t>systematickosť </a:t>
          </a:r>
          <a:r>
            <a:rPr lang="sk-SK" sz="2400" kern="1200" dirty="0"/>
            <a:t>vnútornej školskej kontroly vrátane záznamov, analýzy jej výsledkov a vyhodnocovania jej ich účinnosti,</a:t>
          </a:r>
        </a:p>
        <a:p>
          <a:pPr marL="228600" lvl="1" indent="-228600" algn="l" defTabSz="1066800">
            <a:lnSpc>
              <a:spcPct val="90000"/>
            </a:lnSpc>
            <a:spcBef>
              <a:spcPct val="0"/>
            </a:spcBef>
            <a:spcAft>
              <a:spcPct val="15000"/>
            </a:spcAft>
            <a:buChar char="••"/>
          </a:pPr>
          <a:r>
            <a:rPr lang="sk-SK" sz="2400" kern="1200" dirty="0" smtClean="0"/>
            <a:t>rozhodovacie </a:t>
          </a:r>
          <a:r>
            <a:rPr lang="sk-SK" sz="2400" kern="1200" dirty="0"/>
            <a:t>procesy,</a:t>
          </a:r>
        </a:p>
        <a:p>
          <a:pPr marL="228600" lvl="1" indent="-228600" algn="l" defTabSz="1066800">
            <a:lnSpc>
              <a:spcPct val="90000"/>
            </a:lnSpc>
            <a:spcBef>
              <a:spcPct val="0"/>
            </a:spcBef>
            <a:spcAft>
              <a:spcPct val="15000"/>
            </a:spcAft>
            <a:buChar char="••"/>
          </a:pPr>
          <a:r>
            <a:rPr lang="sk-SK" sz="2400" kern="1200" dirty="0" smtClean="0"/>
            <a:t>funkčnosť </a:t>
          </a:r>
          <a:r>
            <a:rPr lang="sk-SK" sz="2400" kern="1200" dirty="0"/>
            <a:t>pedagogickej rady v plnení úloh v oblasti metodického vedenia, profesijného rozvoja, kontrolno-hodnotiacej činnosti a analýzy výsledkov pedagogickej diagnostiky detí.</a:t>
          </a:r>
        </a:p>
        <a:p>
          <a:pPr marL="171450" lvl="1" indent="-171450" algn="l" defTabSz="711200">
            <a:lnSpc>
              <a:spcPct val="90000"/>
            </a:lnSpc>
            <a:spcBef>
              <a:spcPct val="0"/>
            </a:spcBef>
            <a:spcAft>
              <a:spcPct val="15000"/>
            </a:spcAft>
            <a:buChar char="••"/>
          </a:pPr>
          <a:endParaRPr lang="sk-SK" sz="1600" kern="1200" dirty="0"/>
        </a:p>
        <a:p>
          <a:pPr marL="171450" lvl="1" indent="-171450" algn="l" defTabSz="711200">
            <a:lnSpc>
              <a:spcPct val="90000"/>
            </a:lnSpc>
            <a:spcBef>
              <a:spcPct val="0"/>
            </a:spcBef>
            <a:spcAft>
              <a:spcPct val="15000"/>
            </a:spcAft>
            <a:buChar char="••"/>
          </a:pPr>
          <a:endParaRPr lang="sk-SK" sz="1600" kern="1200" dirty="0"/>
        </a:p>
      </dsp:txBody>
      <dsp:txXfrm rot="-5400000">
        <a:off x="2842732" y="296153"/>
        <a:ext cx="7314729" cy="4039941"/>
      </dsp:txXfrm>
    </dsp:sp>
    <dsp:sp modelId="{89D6BC8E-33A9-43C2-AD1D-8A03FD5EAD0F}">
      <dsp:nvSpPr>
        <dsp:cNvPr id="0" name=""/>
        <dsp:cNvSpPr/>
      </dsp:nvSpPr>
      <dsp:spPr>
        <a:xfrm>
          <a:off x="52578" y="4523"/>
          <a:ext cx="2790152" cy="462772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88782" y="140727"/>
        <a:ext cx="2517744" cy="43553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499713" y="-1429674"/>
          <a:ext cx="4477043" cy="7619542"/>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85750" lvl="1" indent="-285750" algn="l" defTabSz="1600200">
            <a:lnSpc>
              <a:spcPct val="90000"/>
            </a:lnSpc>
            <a:spcBef>
              <a:spcPct val="0"/>
            </a:spcBef>
            <a:spcAft>
              <a:spcPct val="15000"/>
            </a:spcAft>
            <a:buChar char="••"/>
          </a:pPr>
          <a:r>
            <a:rPr lang="sk-SK" sz="3600" kern="1200" dirty="0" smtClean="0"/>
            <a:t>rozpracovanie pravidiel vzťahov medzi zákonnými zástupcami a zamestnancami školy v školskom poriadku.</a:t>
          </a:r>
          <a:endParaRPr lang="sk-SK" sz="3600" kern="1200" dirty="0"/>
        </a:p>
        <a:p>
          <a:pPr marL="285750" lvl="1" indent="-285750" algn="l" defTabSz="1600200">
            <a:lnSpc>
              <a:spcPct val="90000"/>
            </a:lnSpc>
            <a:spcBef>
              <a:spcPct val="0"/>
            </a:spcBef>
            <a:spcAft>
              <a:spcPct val="15000"/>
            </a:spcAft>
            <a:buChar char="••"/>
          </a:pPr>
          <a:endParaRPr lang="sk-SK" sz="3600" b="1" kern="1200"/>
        </a:p>
        <a:p>
          <a:pPr marL="171450" lvl="1" indent="-171450" algn="l" defTabSz="711200">
            <a:lnSpc>
              <a:spcPct val="90000"/>
            </a:lnSpc>
            <a:spcBef>
              <a:spcPct val="0"/>
            </a:spcBef>
            <a:spcAft>
              <a:spcPct val="15000"/>
            </a:spcAft>
            <a:buChar char="••"/>
          </a:pPr>
          <a:endParaRPr lang="sk-SK" sz="1600" kern="1200" dirty="0"/>
        </a:p>
        <a:p>
          <a:pPr marL="171450" lvl="1" indent="-171450" algn="l" defTabSz="711200">
            <a:lnSpc>
              <a:spcPct val="90000"/>
            </a:lnSpc>
            <a:spcBef>
              <a:spcPct val="0"/>
            </a:spcBef>
            <a:spcAft>
              <a:spcPct val="15000"/>
            </a:spcAft>
            <a:buChar char="••"/>
          </a:pPr>
          <a:endParaRPr lang="sk-SK" sz="1600" kern="1200" dirty="0"/>
        </a:p>
      </dsp:txBody>
      <dsp:txXfrm rot="-5400000">
        <a:off x="2928464" y="360126"/>
        <a:ext cx="7400991" cy="4039941"/>
      </dsp:txXfrm>
    </dsp:sp>
    <dsp:sp modelId="{89D6BC8E-33A9-43C2-AD1D-8A03FD5EAD0F}">
      <dsp:nvSpPr>
        <dsp:cNvPr id="0" name=""/>
        <dsp:cNvSpPr/>
      </dsp:nvSpPr>
      <dsp:spPr>
        <a:xfrm>
          <a:off x="53180" y="4523"/>
          <a:ext cx="2822102" cy="462772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90944" y="142287"/>
        <a:ext cx="2546574" cy="43521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3810537" y="-1226891"/>
          <a:ext cx="5387527" cy="7841319"/>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r>
            <a:rPr lang="sk-SK" sz="1600" kern="1200" dirty="0"/>
            <a:t>podrobnejšie definovanie pojmov – šikanovaný, šikanujúci, druhy/prejavy/dôvody šikanovania a presnejšie definovanie toho, čo sa nepovažuje za šikanovanie,</a:t>
          </a:r>
        </a:p>
        <a:p>
          <a:pPr marL="171450" lvl="1" indent="-171450" algn="just" defTabSz="711200" rtl="0">
            <a:lnSpc>
              <a:spcPct val="90000"/>
            </a:lnSpc>
            <a:spcBef>
              <a:spcPct val="0"/>
            </a:spcBef>
            <a:spcAft>
              <a:spcPct val="15000"/>
            </a:spcAft>
            <a:buChar char="••"/>
          </a:pPr>
          <a:r>
            <a:rPr lang="sk-SK" sz="1600" kern="1200" dirty="0"/>
            <a:t>vymedzenie skutkovej podstaty trestného činu, za ktorý môže byť šikanujúci od 14 rokov trestne stíhaný,</a:t>
          </a:r>
        </a:p>
        <a:p>
          <a:pPr marL="171450" lvl="1" indent="-171450" algn="just" defTabSz="711200" rtl="0">
            <a:lnSpc>
              <a:spcPct val="90000"/>
            </a:lnSpc>
            <a:spcBef>
              <a:spcPct val="0"/>
            </a:spcBef>
            <a:spcAft>
              <a:spcPct val="15000"/>
            </a:spcAft>
            <a:buChar char="••"/>
          </a:pPr>
          <a:r>
            <a:rPr lang="sk-SK" sz="1600" kern="1200" dirty="0"/>
            <a:t> Čl. 3 Prevencia šikanovania - riaditeľ školy zodpovedá za </a:t>
          </a:r>
          <a:r>
            <a:rPr lang="sk-SK" sz="1600" b="1" kern="1200" dirty="0"/>
            <a:t>systémové aktivity </a:t>
          </a:r>
          <a:r>
            <a:rPr lang="sk-SK" sz="1600" kern="1200" dirty="0"/>
            <a:t>školy pri prevencii šikanovania, v spolupráci s pedagogickou radou a orgánmi školskej samosprávy rozpracúva opatrenia školy pri prevencii šikanovania v školskom poriadku, zabezpečuje dôkladný výkon dozoru v priestoroch, kde k šikanovaniu už došlo alebo by k nemu mohlo dochádzať.</a:t>
          </a:r>
        </a:p>
        <a:p>
          <a:pPr marL="171450" lvl="1" indent="-171450" algn="just" defTabSz="711200">
            <a:lnSpc>
              <a:spcPct val="90000"/>
            </a:lnSpc>
            <a:spcBef>
              <a:spcPct val="0"/>
            </a:spcBef>
            <a:spcAft>
              <a:spcPct val="15000"/>
            </a:spcAft>
            <a:buChar char="••"/>
          </a:pPr>
          <a:r>
            <a:rPr lang="sk-SK" sz="1600" kern="1200" dirty="0"/>
            <a:t> Opatrenia na riešenie šikanovania a nápravu jej dôsledkov - </a:t>
          </a:r>
          <a:r>
            <a:rPr lang="sk-SK" sz="1600" b="1" kern="1200" dirty="0"/>
            <a:t>škola dbá na bezodkladné riešenie šikanovania podľa tejto smernice.  </a:t>
          </a:r>
          <a:endParaRPr lang="sk-SK" kern="1200" dirty="0"/>
        </a:p>
        <a:p>
          <a:pPr marL="171450" lvl="1" indent="-171450" algn="just" defTabSz="711200">
            <a:lnSpc>
              <a:spcPct val="90000"/>
            </a:lnSpc>
            <a:spcBef>
              <a:spcPct val="0"/>
            </a:spcBef>
            <a:spcAft>
              <a:spcPct val="15000"/>
            </a:spcAft>
            <a:buChar char="••"/>
          </a:pPr>
          <a:r>
            <a:rPr lang="sk-SK" sz="1600" kern="1200" dirty="0"/>
            <a:t>Čl. 6 Spolupráca so zákonným zástupcom a zástupcom zariadenia: </a:t>
          </a:r>
          <a:endParaRPr lang="sk-SK" kern="1200" dirty="0"/>
        </a:p>
        <a:p>
          <a:pPr marL="171450" lvl="1" indent="-171450" algn="just" defTabSz="711200">
            <a:lnSpc>
              <a:spcPct val="90000"/>
            </a:lnSpc>
            <a:spcBef>
              <a:spcPct val="0"/>
            </a:spcBef>
            <a:spcAft>
              <a:spcPct val="15000"/>
            </a:spcAft>
            <a:buChar char="••"/>
          </a:pPr>
          <a:r>
            <a:rPr lang="sk-SK" sz="1600" kern="1200" dirty="0"/>
            <a:t>(1) Riaditeľ školy alebo ním poverený pedagogický zamestnanec alebo odborný zamestnanec pri rozhovore so zákonným zástupcom alebo so zástupcom zariadenia šikanovaného, šikanujúceho alebo účastníkov šikanovania vo veci šikanovania dbá na zachovanie dôvernosti informácií.</a:t>
          </a:r>
          <a:endParaRPr lang="sk-SK" kern="1200" dirty="0"/>
        </a:p>
        <a:p>
          <a:pPr marL="171450" lvl="1" indent="-171450" algn="just" defTabSz="711200">
            <a:lnSpc>
              <a:spcPct val="90000"/>
            </a:lnSpc>
            <a:spcBef>
              <a:spcPct val="0"/>
            </a:spcBef>
            <a:spcAft>
              <a:spcPct val="15000"/>
            </a:spcAft>
            <a:buChar char="••"/>
          </a:pPr>
          <a:r>
            <a:rPr lang="sk-SK" sz="1600" kern="1200" dirty="0"/>
            <a:t>O rozhovore podľa odseku 1 vrátane informovania zákonného zástupcu alebo zástupcu zariadenia podľa čl. 4 ods. 3 písm. c), </a:t>
          </a:r>
          <a:r>
            <a:rPr lang="sk-SK" sz="1600" b="1" kern="1200" dirty="0"/>
            <a:t>vyhotoví riaditeľ školy alebo ním poverený pedagogický zamestnanec alebo odborný zamestnanec zápis</a:t>
          </a:r>
          <a:r>
            <a:rPr lang="sk-SK" sz="1600" kern="1200" dirty="0"/>
            <a:t>, z ktorého jedno vyhotovenie poskytne riaditeľ školy alebo ním poverený pedagogický zamestnanec alebo odborný zamestnanec zákonnému zástupcovi alebo zástupcovi zariadenia.  </a:t>
          </a:r>
          <a:endParaRPr lang="sk-SK"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r>
            <a:rPr lang="sk-SK" sz="1600" kern="1200" dirty="0"/>
            <a:t> </a:t>
          </a:r>
        </a:p>
      </dsp:txBody>
      <dsp:txXfrm rot="-5400000">
        <a:off x="2583642" y="263001"/>
        <a:ext cx="7578322" cy="4861533"/>
      </dsp:txXfrm>
    </dsp:sp>
    <dsp:sp modelId="{89D6BC8E-33A9-43C2-AD1D-8A03FD5EAD0F}">
      <dsp:nvSpPr>
        <dsp:cNvPr id="0" name=""/>
        <dsp:cNvSpPr/>
      </dsp:nvSpPr>
      <dsp:spPr>
        <a:xfrm>
          <a:off x="17173" y="5261"/>
          <a:ext cx="2577788" cy="5382274"/>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a:solidFill>
                <a:schemeClr val="tx1"/>
              </a:solidFill>
              <a:effectLst>
                <a:outerShdw blurRad="38100" dist="38100" dir="2700000" algn="tl">
                  <a:srgbClr val="000000">
                    <a:alpha val="43137"/>
                  </a:srgbClr>
                </a:outerShdw>
              </a:effectLst>
            </a:rPr>
            <a:t>Čo by už malo byť rozpracované v ŠP</a:t>
          </a:r>
          <a:endParaRPr lang="sk-SK" sz="2800" kern="1200" dirty="0">
            <a:solidFill>
              <a:schemeClr val="tx1"/>
            </a:solidFill>
            <a:effectLst>
              <a:outerShdw blurRad="38100" dist="38100" dir="2700000" algn="tl">
                <a:srgbClr val="000000">
                  <a:alpha val="43137"/>
                </a:srgbClr>
              </a:outerShdw>
            </a:effectLst>
          </a:endParaRPr>
        </a:p>
      </dsp:txBody>
      <dsp:txXfrm>
        <a:off x="143010" y="131098"/>
        <a:ext cx="2326114" cy="51306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389900" y="-1026315"/>
          <a:ext cx="5012367" cy="7065013"/>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r>
            <a:rPr lang="sk-SK" sz="1600" kern="1200" dirty="0" smtClean="0"/>
            <a:t>Usmernenie pre materské školy na zabezpečenie jednotného postupu pri ospravedlňovaní neprítomnosti detí v materskej škole z dôvodu ochorenia (august 2025)</a:t>
          </a:r>
          <a:endParaRPr lang="sk-SK" sz="1600" kern="1200" dirty="0"/>
        </a:p>
      </dsp:txBody>
      <dsp:txXfrm rot="-5400000">
        <a:off x="3363577" y="244692"/>
        <a:ext cx="6820329" cy="4522999"/>
      </dsp:txXfrm>
    </dsp:sp>
    <dsp:sp modelId="{89D6BC8E-33A9-43C2-AD1D-8A03FD5EAD0F}">
      <dsp:nvSpPr>
        <dsp:cNvPr id="0" name=""/>
        <dsp:cNvSpPr/>
      </dsp:nvSpPr>
      <dsp:spPr>
        <a:xfrm>
          <a:off x="17025" y="4894"/>
          <a:ext cx="3357416" cy="5007480"/>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a:solidFill>
                <a:schemeClr val="tx1"/>
              </a:solidFill>
              <a:effectLst>
                <a:outerShdw blurRad="38100" dist="38100" dir="2700000" algn="tl">
                  <a:srgbClr val="000000">
                    <a:alpha val="43137"/>
                  </a:srgbClr>
                </a:outerShdw>
              </a:effectLst>
            </a:rPr>
            <a:t>Čo má byť rozpracované v ŠP od </a:t>
          </a:r>
          <a:r>
            <a:rPr lang="sk-SK" sz="2800" b="1" kern="1200" dirty="0" smtClean="0">
              <a:solidFill>
                <a:schemeClr val="tx1"/>
              </a:solidFill>
              <a:effectLst>
                <a:outerShdw blurRad="38100" dist="38100" dir="2700000" algn="tl">
                  <a:srgbClr val="000000">
                    <a:alpha val="43137"/>
                  </a:srgbClr>
                </a:outerShdw>
              </a:effectLst>
            </a:rPr>
            <a:t>1. septembra </a:t>
          </a:r>
          <a:r>
            <a:rPr lang="sk-SK" sz="2800" b="1" kern="1200" dirty="0">
              <a:solidFill>
                <a:schemeClr val="tx1"/>
              </a:solidFill>
              <a:effectLst>
                <a:outerShdw blurRad="38100" dist="38100" dir="2700000" algn="tl">
                  <a:srgbClr val="000000">
                    <a:alpha val="43137"/>
                  </a:srgbClr>
                </a:outerShdw>
              </a:effectLst>
            </a:rPr>
            <a:t>2025</a:t>
          </a:r>
          <a:endParaRPr lang="sk-SK" sz="2800" kern="1200" dirty="0">
            <a:solidFill>
              <a:schemeClr val="tx1"/>
            </a:solidFill>
            <a:effectLst>
              <a:outerShdw blurRad="38100" dist="38100" dir="2700000" algn="tl">
                <a:srgbClr val="000000">
                  <a:alpha val="43137"/>
                </a:srgbClr>
              </a:outerShdw>
            </a:effectLst>
          </a:endParaRPr>
        </a:p>
      </dsp:txBody>
      <dsp:txXfrm>
        <a:off x="180921" y="168790"/>
        <a:ext cx="3029624" cy="467968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053471" y="-1362744"/>
          <a:ext cx="5012367" cy="7737871"/>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r>
            <a:rPr lang="sk-SK" sz="1600" kern="1200" dirty="0"/>
            <a:t>Štandardy sú základné pravidlá, princípy a postupy predchádzania a eliminácie segregácie vo výchove a vzdelávaní. Ich uplatňovanie prispieva k dodržiavaniu princípov výchovy a vzdelávania podľa školského zákona v školách a školských zariadeniach. Vychádzajú z ustanovení Dohovoru o právach dieťaťa,</a:t>
          </a:r>
        </a:p>
        <a:p>
          <a:pPr marL="171450" lvl="1" indent="-171450" algn="just" defTabSz="711200" rtl="0">
            <a:lnSpc>
              <a:spcPct val="90000"/>
            </a:lnSpc>
            <a:spcBef>
              <a:spcPct val="0"/>
            </a:spcBef>
            <a:spcAft>
              <a:spcPct val="15000"/>
            </a:spcAft>
            <a:buChar char="••"/>
          </a:pPr>
          <a:r>
            <a:rPr lang="sk-SK" sz="1600" kern="1200" dirty="0"/>
            <a:t>Štandardy dodržiavania zákazu segregácie sú rozpracovaním a realizáciou praktickej časti Metodickej príručky </a:t>
          </a:r>
          <a:r>
            <a:rPr lang="sk-SK" sz="1600" kern="1200" dirty="0" err="1"/>
            <a:t>desegregácie</a:t>
          </a:r>
          <a:r>
            <a:rPr lang="sk-SK" sz="1600" kern="1200" dirty="0"/>
            <a:t> vo výchove a vzdelávaní,</a:t>
          </a:r>
        </a:p>
        <a:p>
          <a:pPr marL="171450" lvl="1" indent="-171450" algn="just" defTabSz="711200" rtl="0">
            <a:lnSpc>
              <a:spcPct val="90000"/>
            </a:lnSpc>
            <a:spcBef>
              <a:spcPct val="0"/>
            </a:spcBef>
            <a:spcAft>
              <a:spcPct val="15000"/>
            </a:spcAft>
            <a:buChar char="••"/>
          </a:pPr>
          <a:r>
            <a:rPr lang="sk-SK" sz="1600" kern="1200" dirty="0"/>
            <a:t>Štandardy dodržiavania zákazu segregácie vo výchove a vzdelávaní sa týkajú všetkých oblastí, ktoré upravuje školský poriadok podľa školského zákona (Zákon č. 245/2008 Z. z., § 153 ods. 1),</a:t>
          </a:r>
        </a:p>
        <a:p>
          <a:pPr marL="171450" lvl="1" indent="-171450" algn="just" defTabSz="711200" rtl="0">
            <a:lnSpc>
              <a:spcPct val="90000"/>
            </a:lnSpc>
            <a:spcBef>
              <a:spcPct val="0"/>
            </a:spcBef>
            <a:spcAft>
              <a:spcPct val="15000"/>
            </a:spcAft>
            <a:buChar char="••"/>
          </a:pPr>
          <a:r>
            <a:rPr lang="sk-SK" sz="1600" kern="1200" dirty="0"/>
            <a:t>V rámci aktivít, ktoré prispievajú k podpore </a:t>
          </a:r>
          <a:r>
            <a:rPr lang="sk-SK" sz="1600" kern="1200" dirty="0" err="1"/>
            <a:t>inkluzívnosti</a:t>
          </a:r>
          <a:r>
            <a:rPr lang="sk-SK" sz="1600" kern="1200" dirty="0"/>
            <a:t> škôl, vydalo ministerstvo školstva Štandardy dodržiavania zákazu segregácie vo výchove a vzdelávaní. Ich uplatňovanie prispieva k dodržiavaniu princípov demokracie v školách a školských zariadeniach. </a:t>
          </a:r>
        </a:p>
        <a:p>
          <a:pPr marL="171450" lvl="1" indent="-171450" algn="just" defTabSz="711200" rtl="0">
            <a:lnSpc>
              <a:spcPct val="90000"/>
            </a:lnSpc>
            <a:spcBef>
              <a:spcPct val="0"/>
            </a:spcBef>
            <a:spcAft>
              <a:spcPct val="15000"/>
            </a:spcAft>
            <a:buChar char="••"/>
          </a:pPr>
          <a:r>
            <a:rPr lang="sk-SK" sz="1600" kern="1200" dirty="0"/>
            <a:t>Povinnosťou škôl a školských zariadení je do konca februára 2025 aktualizovať školské poriadky o dodatok „Štandardy dodržiavania zákazu segregácie vo výchove a vzdelávaní“. </a:t>
          </a:r>
        </a:p>
        <a:p>
          <a:pPr marL="171450" lvl="1" indent="-171450" algn="just" defTabSz="711200" rtl="0">
            <a:lnSpc>
              <a:spcPct val="90000"/>
            </a:lnSpc>
            <a:spcBef>
              <a:spcPct val="0"/>
            </a:spcBef>
            <a:spcAft>
              <a:spcPct val="15000"/>
            </a:spcAft>
            <a:buChar char="••"/>
          </a:pPr>
          <a:r>
            <a:rPr lang="sk-SK" sz="1600" kern="1200" dirty="0"/>
            <a:t>Do konca septembra 2025 majú vypracovať Plán uplatňovania týchto štandardov a následne podľa neho a jednotlivých štandardov postupovať. Všetky kroky sú podrobne popísané v Manuáli a monitoringu uplatňovania štandardov dodržiavania zákazu segregácie vo výchove a vzdelávaní.</a:t>
          </a:r>
        </a:p>
      </dsp:txBody>
      <dsp:txXfrm rot="-5400000">
        <a:off x="2690719" y="244692"/>
        <a:ext cx="7493187" cy="4522999"/>
      </dsp:txXfrm>
    </dsp:sp>
    <dsp:sp modelId="{89D6BC8E-33A9-43C2-AD1D-8A03FD5EAD0F}">
      <dsp:nvSpPr>
        <dsp:cNvPr id="0" name=""/>
        <dsp:cNvSpPr/>
      </dsp:nvSpPr>
      <dsp:spPr>
        <a:xfrm>
          <a:off x="19521" y="4894"/>
          <a:ext cx="2682221" cy="5007480"/>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a:solidFill>
                <a:schemeClr val="tx1"/>
              </a:solidFill>
              <a:effectLst>
                <a:outerShdw blurRad="38100" dist="38100" dir="2700000" algn="tl">
                  <a:srgbClr val="000000">
                    <a:alpha val="43137"/>
                  </a:srgbClr>
                </a:outerShdw>
              </a:effectLst>
            </a:rPr>
            <a:t>Čo má byť rozpracované v ŠP do konca septembra 2025</a:t>
          </a:r>
          <a:endParaRPr lang="sk-SK" sz="2800" kern="1200" dirty="0">
            <a:solidFill>
              <a:schemeClr val="tx1"/>
            </a:solidFill>
            <a:effectLst>
              <a:outerShdw blurRad="38100" dist="38100" dir="2700000" algn="tl">
                <a:srgbClr val="000000">
                  <a:alpha val="43137"/>
                </a:srgbClr>
              </a:outerShdw>
            </a:effectLst>
          </a:endParaRPr>
        </a:p>
      </dsp:txBody>
      <dsp:txXfrm>
        <a:off x="150456" y="135829"/>
        <a:ext cx="2420351" cy="47456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B25F0-B5F8-43B5-A076-F4F60AB4BF78}" type="datetimeFigureOut">
              <a:rPr lang="sk-SK" smtClean="0"/>
              <a:t>31. 8. 2025</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093644-C2E9-4C21-8917-5BF4EF2554CE}" type="slidenum">
              <a:rPr lang="sk-SK" smtClean="0"/>
              <a:t>‹#›</a:t>
            </a:fld>
            <a:endParaRPr lang="sk-SK"/>
          </a:p>
        </p:txBody>
      </p:sp>
    </p:spTree>
    <p:extLst>
      <p:ext uri="{BB962C8B-B14F-4D97-AF65-F5344CB8AC3E}">
        <p14:creationId xmlns:p14="http://schemas.microsoft.com/office/powerpoint/2010/main" val="633463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FB093644-C2E9-4C21-8917-5BF4EF2554CE}" type="slidenum">
              <a:rPr lang="sk-SK" smtClean="0"/>
              <a:t>1</a:t>
            </a:fld>
            <a:endParaRPr lang="sk-SK"/>
          </a:p>
        </p:txBody>
      </p:sp>
    </p:spTree>
    <p:extLst>
      <p:ext uri="{BB962C8B-B14F-4D97-AF65-F5344CB8AC3E}">
        <p14:creationId xmlns:p14="http://schemas.microsoft.com/office/powerpoint/2010/main" val="3691738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smtClean="0"/>
              <a:t>MŠ</a:t>
            </a:r>
            <a:r>
              <a:rPr lang="sk-SK" sz="500" baseline="0" dirty="0" smtClean="0"/>
              <a:t> môže realizovať záujmovú činnosť v popoludňajšom čase po stanovenom odpočinku buď vlastnými učiteľkami alebo lektormi, ktorí uvedenú činnosť vykonávajú na dohodu – sú v tom čase zamestnancami MŠ a preberajú plnú zodpovednosť za deti. Deti na základe súhlasu zákonného zástupcu môže prebrať z MŠ len určená osoba, teda ak odchádza do napr. JŠ alebo ZUŠ (musí byť určený učiteľ JŠ alebo ZUŠ), po tomto čase je dieťa žiakov ZUŠ a zodpovednosť preberá ZUŠ. </a:t>
            </a:r>
            <a:endParaRPr lang="sk-SK" sz="500" dirty="0" smtClean="0"/>
          </a:p>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13</a:t>
            </a:fld>
            <a:endParaRPr lang="sk-SK"/>
          </a:p>
        </p:txBody>
      </p:sp>
    </p:spTree>
    <p:extLst>
      <p:ext uri="{BB962C8B-B14F-4D97-AF65-F5344CB8AC3E}">
        <p14:creationId xmlns:p14="http://schemas.microsoft.com/office/powerpoint/2010/main" val="448886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smtClean="0"/>
              <a:t>Bolo zaslané upozornenie RÚŠS – neoprávnené čerpanie štátnych prostriedkov.</a:t>
            </a:r>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14</a:t>
            </a:fld>
            <a:endParaRPr lang="sk-SK"/>
          </a:p>
        </p:txBody>
      </p:sp>
    </p:spTree>
    <p:extLst>
      <p:ext uri="{BB962C8B-B14F-4D97-AF65-F5344CB8AC3E}">
        <p14:creationId xmlns:p14="http://schemas.microsoft.com/office/powerpoint/2010/main" val="754913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smtClean="0"/>
              <a:t>Bolo zaslané upozornenie RÚŠS – neoprávnené</a:t>
            </a:r>
            <a:r>
              <a:rPr lang="sk-SK" sz="500" baseline="0" dirty="0" smtClean="0"/>
              <a:t> čerpanie prostriedkov štátu</a:t>
            </a:r>
            <a:r>
              <a:rPr lang="sk-SK" sz="500" dirty="0" smtClean="0"/>
              <a:t>.</a:t>
            </a:r>
          </a:p>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15</a:t>
            </a:fld>
            <a:endParaRPr lang="sk-SK"/>
          </a:p>
        </p:txBody>
      </p:sp>
    </p:spTree>
    <p:extLst>
      <p:ext uri="{BB962C8B-B14F-4D97-AF65-F5344CB8AC3E}">
        <p14:creationId xmlns:p14="http://schemas.microsoft.com/office/powerpoint/2010/main" val="2872992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smtClean="0"/>
              <a:t>Povinnosť zriaďovateľa</a:t>
            </a:r>
            <a:r>
              <a:rPr lang="sk-SK" sz="500" baseline="0" dirty="0" smtClean="0"/>
              <a:t> upozorniť ministerstvo, že sieť nebola upravená.</a:t>
            </a:r>
            <a:endParaRPr lang="sk-SK" sz="500" dirty="0" smtClean="0"/>
          </a:p>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16</a:t>
            </a:fld>
            <a:endParaRPr lang="sk-SK"/>
          </a:p>
        </p:txBody>
      </p:sp>
    </p:spTree>
    <p:extLst>
      <p:ext uri="{BB962C8B-B14F-4D97-AF65-F5344CB8AC3E}">
        <p14:creationId xmlns:p14="http://schemas.microsoft.com/office/powerpoint/2010/main" val="151371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17</a:t>
            </a:fld>
            <a:endParaRPr lang="sk-SK"/>
          </a:p>
        </p:txBody>
      </p:sp>
    </p:spTree>
    <p:extLst>
      <p:ext uri="{BB962C8B-B14F-4D97-AF65-F5344CB8AC3E}">
        <p14:creationId xmlns:p14="http://schemas.microsoft.com/office/powerpoint/2010/main" val="27069889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a:t>V školskom roku 2024/2025 sme dostali </a:t>
            </a:r>
            <a:r>
              <a:rPr lang="sk-SK" sz="500" dirty="0" smtClean="0"/>
              <a:t>10 </a:t>
            </a:r>
            <a:r>
              <a:rPr lang="sk-SK" sz="500" dirty="0"/>
              <a:t>sťažnosti, ktoré sa týkali najmä </a:t>
            </a:r>
            <a:r>
              <a:rPr lang="sk-SK" sz="500" dirty="0" smtClean="0"/>
              <a:t>nepedagogického </a:t>
            </a:r>
            <a:r>
              <a:rPr lang="sk-SK" sz="500" dirty="0"/>
              <a:t>správania sa </a:t>
            </a:r>
            <a:r>
              <a:rPr lang="sk-SK" sz="500" dirty="0" smtClean="0"/>
              <a:t>učiteliek</a:t>
            </a:r>
            <a:r>
              <a:rPr lang="sk-SK" sz="500" baseline="0" dirty="0" smtClean="0"/>
              <a:t> a riaditeliek MŠ.</a:t>
            </a:r>
            <a:endParaRPr lang="sk-SK" sz="500" dirty="0"/>
          </a:p>
        </p:txBody>
      </p:sp>
      <p:sp>
        <p:nvSpPr>
          <p:cNvPr id="4" name="Zástupný objekt pre číslo snímky 3"/>
          <p:cNvSpPr>
            <a:spLocks noGrp="1"/>
          </p:cNvSpPr>
          <p:nvPr>
            <p:ph type="sldNum" sz="quarter" idx="5"/>
          </p:nvPr>
        </p:nvSpPr>
        <p:spPr/>
        <p:txBody>
          <a:bodyPr/>
          <a:lstStyle/>
          <a:p>
            <a:fld id="{FB093644-C2E9-4C21-8917-5BF4EF2554CE}" type="slidenum">
              <a:rPr lang="sk-SK" smtClean="0"/>
              <a:t>18</a:t>
            </a:fld>
            <a:endParaRPr lang="sk-SK"/>
          </a:p>
        </p:txBody>
      </p:sp>
    </p:spTree>
    <p:extLst>
      <p:ext uri="{BB962C8B-B14F-4D97-AF65-F5344CB8AC3E}">
        <p14:creationId xmlns:p14="http://schemas.microsoft.com/office/powerpoint/2010/main" val="3923470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smtClean="0"/>
              <a:t>V školskom roku 2024/2025 sme dostali 5 podnetov, ktoré sa týkali najmä pracovno-právnych vzťahov,</a:t>
            </a:r>
            <a:r>
              <a:rPr lang="sk-SK" sz="500" baseline="0" dirty="0" smtClean="0"/>
              <a:t> klímy školy, správneho konania.</a:t>
            </a:r>
            <a:endParaRPr lang="sk-SK" sz="500"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21</a:t>
            </a:fld>
            <a:endParaRPr lang="sk-SK"/>
          </a:p>
        </p:txBody>
      </p:sp>
    </p:spTree>
    <p:extLst>
      <p:ext uri="{BB962C8B-B14F-4D97-AF65-F5344CB8AC3E}">
        <p14:creationId xmlns:p14="http://schemas.microsoft.com/office/powerpoint/2010/main" val="3416544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sz="400" dirty="0">
                <a:latin typeface="Calibri" panose="020F0502020204030204" pitchFamily="34" charset="0"/>
              </a:rPr>
              <a:t>KI – </a:t>
            </a:r>
            <a:r>
              <a:rPr lang="sk-SK" sz="400" dirty="0" smtClean="0">
                <a:latin typeface="Calibri" panose="020F0502020204030204" pitchFamily="34" charset="0"/>
              </a:rPr>
              <a:t>15 MŠ, z nich 12 s VJS, 2 s VJM a 1 s </a:t>
            </a:r>
            <a:r>
              <a:rPr lang="sk-SK" sz="400" dirty="0" err="1" smtClean="0">
                <a:latin typeface="Calibri" panose="020F0502020204030204" pitchFamily="34" charset="0"/>
              </a:rPr>
              <a:t>VJSaM</a:t>
            </a:r>
            <a:r>
              <a:rPr lang="sk-SK" sz="400" dirty="0" smtClean="0">
                <a:latin typeface="Calibri" panose="020F0502020204030204" pitchFamily="34" charset="0"/>
              </a:rPr>
              <a:t>, 13 štátnych a 2 cirkevné, 9 mestských a 6 vidieckych</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400" baseline="0" dirty="0" smtClean="0">
                <a:latin typeface="Calibri" panose="020F0502020204030204" pitchFamily="34" charset="0"/>
              </a:rPr>
              <a:t>NI –13 NI v 12 MŠ, v 1 štátnej MŠ boli realizované dve NI (jedna po komplexnej a jedna po následnej inšpekcii).  Z 9 štátnych MŠ bolo 6 s VJS a 3 s VJM. Dve súkromné MŠ boli s VJS a jedna cirkevná CMŠ s VJM. </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400" baseline="0" dirty="0" smtClean="0">
                <a:latin typeface="Calibri" panose="020F0502020204030204" pitchFamily="34" charset="0"/>
                <a:cs typeface="Calibri" panose="020F0502020204030204" pitchFamily="34" charset="0"/>
              </a:rPr>
              <a:t>TI 1.3 </a:t>
            </a:r>
            <a:r>
              <a:rPr lang="sk-SK" sz="400" baseline="0" dirty="0">
                <a:latin typeface="Calibri" panose="020F0502020204030204" pitchFamily="34" charset="0"/>
                <a:cs typeface="Calibri" panose="020F0502020204030204" pitchFamily="34" charset="0"/>
              </a:rPr>
              <a:t>– </a:t>
            </a:r>
            <a:r>
              <a:rPr lang="sk-SK" sz="400" baseline="0" dirty="0" smtClean="0">
                <a:latin typeface="Calibri" panose="020F0502020204030204" pitchFamily="34" charset="0"/>
                <a:cs typeface="Calibri" panose="020F0502020204030204" pitchFamily="34" charset="0"/>
              </a:rPr>
              <a:t>ŠIC NR nerealizovalo, v čase plánovania neboli v nitrianskom kraji MŠ, v ktorých sa realizovala polytechnická výchova </a:t>
            </a:r>
            <a:endParaRPr lang="sk-SK" sz="400" baseline="0" dirty="0">
              <a:latin typeface="Calibri" panose="020F0502020204030204" pitchFamily="34" charset="0"/>
              <a:cs typeface="Calibri" panose="020F0502020204030204" pitchFamily="34" charset="0"/>
            </a:endParaRP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a:t>
            </a:fld>
            <a:endParaRPr lang="sk-SK"/>
          </a:p>
        </p:txBody>
      </p:sp>
    </p:spTree>
    <p:extLst>
      <p:ext uri="{BB962C8B-B14F-4D97-AF65-F5344CB8AC3E}">
        <p14:creationId xmlns:p14="http://schemas.microsoft.com/office/powerpoint/2010/main" val="3388950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FB093644-C2E9-4C21-8917-5BF4EF2554CE}" type="slidenum">
              <a:rPr lang="sk-SK" smtClean="0"/>
              <a:t>3</a:t>
            </a:fld>
            <a:endParaRPr lang="sk-SK"/>
          </a:p>
        </p:txBody>
      </p:sp>
    </p:spTree>
    <p:extLst>
      <p:ext uri="{BB962C8B-B14F-4D97-AF65-F5344CB8AC3E}">
        <p14:creationId xmlns:p14="http://schemas.microsoft.com/office/powerpoint/2010/main" val="3567727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4</a:t>
            </a:fld>
            <a:endParaRPr lang="sk-SK"/>
          </a:p>
        </p:txBody>
      </p:sp>
    </p:spTree>
    <p:extLst>
      <p:ext uri="{BB962C8B-B14F-4D97-AF65-F5344CB8AC3E}">
        <p14:creationId xmlns:p14="http://schemas.microsoft.com/office/powerpoint/2010/main" val="387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5</a:t>
            </a:fld>
            <a:endParaRPr lang="sk-SK"/>
          </a:p>
        </p:txBody>
      </p:sp>
    </p:spTree>
    <p:extLst>
      <p:ext uri="{BB962C8B-B14F-4D97-AF65-F5344CB8AC3E}">
        <p14:creationId xmlns:p14="http://schemas.microsoft.com/office/powerpoint/2010/main" val="1012937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350" dirty="0" smtClean="0"/>
              <a:t>Napriek konštatovanému funkčnému systému podpory deťom sa vyskytli nedostatky vo vedení dokumentácie </a:t>
            </a:r>
            <a:r>
              <a:rPr lang="sk-SK" sz="350" dirty="0" smtClean="0"/>
              <a:t>detí so ŠVVP (absencia informácií v individuálnych vzdelávacích programoch, cieľov v jednotlivých vzdelávacích oblastiach a spôsobu vyhodnotenia ich plnenia, špecifických postupov, zabezpečenia kompenzačných pomôcok, záznamov o zmenách vzhľadom na pokrok dieťaťa</a:t>
            </a:r>
            <a:r>
              <a:rPr lang="sk-SK" sz="350" dirty="0" smtClean="0"/>
              <a:t>).</a:t>
            </a:r>
            <a:r>
              <a:rPr lang="sk-SK" sz="350" baseline="0" dirty="0" smtClean="0"/>
              <a:t> C</a:t>
            </a:r>
            <a:r>
              <a:rPr lang="sk-SK" sz="350" dirty="0" smtClean="0"/>
              <a:t>hýbajúca </a:t>
            </a:r>
            <a:r>
              <a:rPr lang="sk-SK" sz="350" dirty="0" smtClean="0"/>
              <a:t>koordinácia ŠPT, nestanovené ciele, úlohy, stratégie a organizácia jeho činnosti, nerešpektovanie odporúčaní zariadení a poradenstva a prevencie týkajúcich sa možností poskytovania PO a nezabezpečenie PA pre dieťa s viacnásobným postihnutím </a:t>
            </a:r>
            <a:r>
              <a:rPr lang="sk-SK" sz="350" dirty="0" smtClean="0"/>
              <a:t>mali </a:t>
            </a:r>
            <a:r>
              <a:rPr lang="sk-SK" sz="350" dirty="0" smtClean="0"/>
              <a:t>dopad na </a:t>
            </a:r>
            <a:r>
              <a:rPr lang="sk-SK" sz="350" dirty="0" smtClean="0"/>
              <a:t>úroveň </a:t>
            </a:r>
            <a:r>
              <a:rPr lang="sk-SK" sz="350" dirty="0" err="1" smtClean="0"/>
              <a:t>inkluzívneho</a:t>
            </a:r>
            <a:r>
              <a:rPr lang="sk-SK" sz="350" dirty="0" smtClean="0"/>
              <a:t> vzdelávania. </a:t>
            </a:r>
            <a:endParaRPr lang="sk-SK" sz="350"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6</a:t>
            </a:fld>
            <a:endParaRPr lang="sk-SK"/>
          </a:p>
        </p:txBody>
      </p:sp>
    </p:spTree>
    <p:extLst>
      <p:ext uri="{BB962C8B-B14F-4D97-AF65-F5344CB8AC3E}">
        <p14:creationId xmlns:p14="http://schemas.microsoft.com/office/powerpoint/2010/main" val="1648145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FB093644-C2E9-4C21-8917-5BF4EF2554CE}" type="slidenum">
              <a:rPr lang="sk-SK" smtClean="0"/>
              <a:t>8</a:t>
            </a:fld>
            <a:endParaRPr lang="sk-SK"/>
          </a:p>
        </p:txBody>
      </p:sp>
    </p:spTree>
    <p:extLst>
      <p:ext uri="{BB962C8B-B14F-4D97-AF65-F5344CB8AC3E}">
        <p14:creationId xmlns:p14="http://schemas.microsoft.com/office/powerpoint/2010/main" val="1178745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11</a:t>
            </a:fld>
            <a:endParaRPr lang="sk-SK"/>
          </a:p>
        </p:txBody>
      </p:sp>
    </p:spTree>
    <p:extLst>
      <p:ext uri="{BB962C8B-B14F-4D97-AF65-F5344CB8AC3E}">
        <p14:creationId xmlns:p14="http://schemas.microsoft.com/office/powerpoint/2010/main" val="1325675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500" dirty="0"/>
              <a:t>V prípade otázok k uplatňovaniu Štandardov dodržiavania zákazu segregácie vo výchove a vzdelávaní môžete kontaktovať Regionálne úrady školskej správy, všetky materiály sú zverejnené na stránke MŠ https://www.minedu.sk/standardy-dodrziavania-zakazu-segregacie/</a:t>
            </a: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12</a:t>
            </a:fld>
            <a:endParaRPr lang="sk-SK"/>
          </a:p>
        </p:txBody>
      </p:sp>
    </p:spTree>
    <p:extLst>
      <p:ext uri="{BB962C8B-B14F-4D97-AF65-F5344CB8AC3E}">
        <p14:creationId xmlns:p14="http://schemas.microsoft.com/office/powerpoint/2010/main" val="1357650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podnadpisov</a:t>
            </a:r>
          </a:p>
        </p:txBody>
      </p:sp>
      <p:sp>
        <p:nvSpPr>
          <p:cNvPr id="4" name="Zástupný objekt pre dátum 3"/>
          <p:cNvSpPr>
            <a:spLocks noGrp="1"/>
          </p:cNvSpPr>
          <p:nvPr>
            <p:ph type="dt" sz="half" idx="10"/>
          </p:nvPr>
        </p:nvSpPr>
        <p:spPr/>
        <p:txBody>
          <a:bodyPr/>
          <a:lstStyle/>
          <a:p>
            <a:fld id="{A327254E-A708-40E5-B6F0-EB8F7987870E}" type="datetimeFigureOut">
              <a:rPr lang="sk-SK" smtClean="0"/>
              <a:t>31. 8. 2025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1138684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zvislý text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A327254E-A708-40E5-B6F0-EB8F7987870E}" type="datetimeFigureOut">
              <a:rPr lang="sk-SK" smtClean="0"/>
              <a:t>31. 8. 2025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2362441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objekt pre zvislý text 2"/>
          <p:cNvSpPr>
            <a:spLocks noGrp="1"/>
          </p:cNvSpPr>
          <p:nvPr>
            <p:ph type="body" orient="vert" idx="1"/>
          </p:nvPr>
        </p:nvSpPr>
        <p:spPr>
          <a:xfrm>
            <a:off x="838200" y="365125"/>
            <a:ext cx="7734300" cy="5811838"/>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A327254E-A708-40E5-B6F0-EB8F7987870E}" type="datetimeFigureOut">
              <a:rPr lang="sk-SK" smtClean="0"/>
              <a:t>31. 8. 2025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209250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A327254E-A708-40E5-B6F0-EB8F7987870E}" type="datetimeFigureOut">
              <a:rPr lang="sk-SK" smtClean="0"/>
              <a:t>31. 8. 2025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2542374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objekt pr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Upraviť štýly predlohy textu</a:t>
            </a:r>
          </a:p>
        </p:txBody>
      </p:sp>
      <p:sp>
        <p:nvSpPr>
          <p:cNvPr id="4" name="Zástupný objekt pre dátum 3"/>
          <p:cNvSpPr>
            <a:spLocks noGrp="1"/>
          </p:cNvSpPr>
          <p:nvPr>
            <p:ph type="dt" sz="half" idx="10"/>
          </p:nvPr>
        </p:nvSpPr>
        <p:spPr/>
        <p:txBody>
          <a:bodyPr/>
          <a:lstStyle/>
          <a:p>
            <a:fld id="{A327254E-A708-40E5-B6F0-EB8F7987870E}" type="datetimeFigureOut">
              <a:rPr lang="sk-SK" smtClean="0"/>
              <a:t>31. 8. 2025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2061580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sz="half" idx="1"/>
          </p:nvPr>
        </p:nvSpPr>
        <p:spPr>
          <a:xfrm>
            <a:off x="838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p:cNvSpPr>
            <a:spLocks noGrp="1"/>
          </p:cNvSpPr>
          <p:nvPr>
            <p:ph sz="half" idx="2"/>
          </p:nvPr>
        </p:nvSpPr>
        <p:spPr>
          <a:xfrm>
            <a:off x="6172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p:cNvSpPr>
            <a:spLocks noGrp="1"/>
          </p:cNvSpPr>
          <p:nvPr>
            <p:ph type="dt" sz="half" idx="10"/>
          </p:nvPr>
        </p:nvSpPr>
        <p:spPr/>
        <p:txBody>
          <a:bodyPr/>
          <a:lstStyle/>
          <a:p>
            <a:fld id="{A327254E-A708-40E5-B6F0-EB8F7987870E}" type="datetimeFigureOut">
              <a:rPr lang="sk-SK" smtClean="0"/>
              <a:t>31. 8. 2025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317772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objekt pr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Zástupný objekt pre obsah 3"/>
          <p:cNvSpPr>
            <a:spLocks noGrp="1"/>
          </p:cNvSpPr>
          <p:nvPr>
            <p:ph sz="half" idx="2"/>
          </p:nvPr>
        </p:nvSpPr>
        <p:spPr>
          <a:xfrm>
            <a:off x="839788" y="2505075"/>
            <a:ext cx="5157787"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6" name="Zástupný objekt pre obsah 5"/>
          <p:cNvSpPr>
            <a:spLocks noGrp="1"/>
          </p:cNvSpPr>
          <p:nvPr>
            <p:ph sz="quarter" idx="4"/>
          </p:nvPr>
        </p:nvSpPr>
        <p:spPr>
          <a:xfrm>
            <a:off x="6172200" y="2505075"/>
            <a:ext cx="5183188"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p:cNvSpPr>
            <a:spLocks noGrp="1"/>
          </p:cNvSpPr>
          <p:nvPr>
            <p:ph type="dt" sz="half" idx="10"/>
          </p:nvPr>
        </p:nvSpPr>
        <p:spPr/>
        <p:txBody>
          <a:bodyPr/>
          <a:lstStyle/>
          <a:p>
            <a:fld id="{A327254E-A708-40E5-B6F0-EB8F7987870E}" type="datetimeFigureOut">
              <a:rPr lang="sk-SK" smtClean="0"/>
              <a:t>31. 8. 2025</a:t>
            </a:fld>
            <a:endParaRPr lang="sk-SK"/>
          </a:p>
        </p:txBody>
      </p:sp>
      <p:sp>
        <p:nvSpPr>
          <p:cNvPr id="8" name="Zástupný objekt pre pätu 7"/>
          <p:cNvSpPr>
            <a:spLocks noGrp="1"/>
          </p:cNvSpPr>
          <p:nvPr>
            <p:ph type="ftr" sz="quarter" idx="11"/>
          </p:nvPr>
        </p:nvSpPr>
        <p:spPr/>
        <p:txBody>
          <a:bodyPr/>
          <a:lstStyle/>
          <a:p>
            <a:endParaRPr lang="sk-SK"/>
          </a:p>
        </p:txBody>
      </p:sp>
      <p:sp>
        <p:nvSpPr>
          <p:cNvPr id="9" name="Zástupný objekt pre číslo snímky 8"/>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4247382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dátum 2"/>
          <p:cNvSpPr>
            <a:spLocks noGrp="1"/>
          </p:cNvSpPr>
          <p:nvPr>
            <p:ph type="dt" sz="half" idx="10"/>
          </p:nvPr>
        </p:nvSpPr>
        <p:spPr/>
        <p:txBody>
          <a:bodyPr/>
          <a:lstStyle/>
          <a:p>
            <a:fld id="{A327254E-A708-40E5-B6F0-EB8F7987870E}" type="datetimeFigureOut">
              <a:rPr lang="sk-SK" smtClean="0"/>
              <a:t>31. 8. 2025</a:t>
            </a:fld>
            <a:endParaRPr lang="sk-SK"/>
          </a:p>
        </p:txBody>
      </p:sp>
      <p:sp>
        <p:nvSpPr>
          <p:cNvPr id="4" name="Zástupný objekt pre pätu 3"/>
          <p:cNvSpPr>
            <a:spLocks noGrp="1"/>
          </p:cNvSpPr>
          <p:nvPr>
            <p:ph type="ftr" sz="quarter" idx="11"/>
          </p:nvPr>
        </p:nvSpPr>
        <p:spPr/>
        <p:txBody>
          <a:bodyPr/>
          <a:lstStyle/>
          <a:p>
            <a:endParaRPr lang="sk-SK"/>
          </a:p>
        </p:txBody>
      </p:sp>
      <p:sp>
        <p:nvSpPr>
          <p:cNvPr id="5" name="Zástupný objekt pre číslo snímky 4"/>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334170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p:cNvSpPr>
            <a:spLocks noGrp="1"/>
          </p:cNvSpPr>
          <p:nvPr>
            <p:ph type="dt" sz="half" idx="10"/>
          </p:nvPr>
        </p:nvSpPr>
        <p:spPr/>
        <p:txBody>
          <a:bodyPr/>
          <a:lstStyle/>
          <a:p>
            <a:fld id="{A327254E-A708-40E5-B6F0-EB8F7987870E}" type="datetimeFigureOut">
              <a:rPr lang="sk-SK" smtClean="0"/>
              <a:t>31. 8. 2025</a:t>
            </a:fld>
            <a:endParaRPr lang="sk-SK"/>
          </a:p>
        </p:txBody>
      </p:sp>
      <p:sp>
        <p:nvSpPr>
          <p:cNvPr id="3" name="Zástupný objekt pre pätu 2"/>
          <p:cNvSpPr>
            <a:spLocks noGrp="1"/>
          </p:cNvSpPr>
          <p:nvPr>
            <p:ph type="ftr" sz="quarter" idx="11"/>
          </p:nvPr>
        </p:nvSpPr>
        <p:spPr/>
        <p:txBody>
          <a:bodyPr/>
          <a:lstStyle/>
          <a:p>
            <a:endParaRPr lang="sk-SK"/>
          </a:p>
        </p:txBody>
      </p:sp>
      <p:sp>
        <p:nvSpPr>
          <p:cNvPr id="4" name="Zástupný objekt pre číslo snímky 3"/>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963324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A327254E-A708-40E5-B6F0-EB8F7987870E}" type="datetimeFigureOut">
              <a:rPr lang="sk-SK" smtClean="0"/>
              <a:t>31. 8. 2025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2938344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rázo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A327254E-A708-40E5-B6F0-EB8F7987870E}" type="datetimeFigureOut">
              <a:rPr lang="sk-SK" smtClean="0"/>
              <a:t>31. 8. 2025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ED7231B0-F180-46B9-8E2D-15190FC6CDB7}" type="slidenum">
              <a:rPr lang="sk-SK" smtClean="0"/>
              <a:t>‹#›</a:t>
            </a:fld>
            <a:endParaRPr lang="sk-SK"/>
          </a:p>
        </p:txBody>
      </p:sp>
    </p:spTree>
    <p:extLst>
      <p:ext uri="{BB962C8B-B14F-4D97-AF65-F5344CB8AC3E}">
        <p14:creationId xmlns:p14="http://schemas.microsoft.com/office/powerpoint/2010/main" val="498244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objekt pr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27254E-A708-40E5-B6F0-EB8F7987870E}" type="datetimeFigureOut">
              <a:rPr lang="sk-SK" smtClean="0"/>
              <a:t>31. 8. 2025</a:t>
            </a:fld>
            <a:endParaRPr lang="sk-SK"/>
          </a:p>
        </p:txBody>
      </p:sp>
      <p:sp>
        <p:nvSpPr>
          <p:cNvPr id="5" name="Zástupný objekt pre pät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objekt pre číslo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7231B0-F180-46B9-8E2D-15190FC6CDB7}" type="slidenum">
              <a:rPr lang="sk-SK" smtClean="0"/>
              <a:t>‹#›</a:t>
            </a:fld>
            <a:endParaRPr lang="sk-SK"/>
          </a:p>
        </p:txBody>
      </p:sp>
    </p:spTree>
    <p:extLst>
      <p:ext uri="{BB962C8B-B14F-4D97-AF65-F5344CB8AC3E}">
        <p14:creationId xmlns:p14="http://schemas.microsoft.com/office/powerpoint/2010/main" val="2201049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6.xml"/><Relationship Id="rId7" Type="http://schemas.openxmlformats.org/officeDocument/2006/relationships/image" Target="../media/image3.jpe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 Id="rId9" Type="http://schemas.openxmlformats.org/officeDocument/2006/relationships/image" Target="../media/image4.png"/></Relationships>
</file>

<file path=ppt/slides/_rels/slide1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veta.schoberova@ssi.sk"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jpe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3.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3.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lokTextu 2"/>
          <p:cNvSpPr txBox="1"/>
          <p:nvPr/>
        </p:nvSpPr>
        <p:spPr>
          <a:xfrm>
            <a:off x="2945355" y="1635159"/>
            <a:ext cx="8650941" cy="1077218"/>
          </a:xfrm>
          <a:prstGeom prst="rect">
            <a:avLst/>
          </a:prstGeom>
          <a:noFill/>
          <a:ln>
            <a:noFill/>
          </a:ln>
        </p:spPr>
        <p:txBody>
          <a:bodyPr wrap="square" rtlCol="0">
            <a:spAutoFit/>
          </a:bodyPr>
          <a:lstStyle/>
          <a:p>
            <a:pPr algn="ctr"/>
            <a:r>
              <a:rPr lang="sk-SK" sz="3200" b="1" cap="all" dirty="0">
                <a:solidFill>
                  <a:schemeClr val="accent5">
                    <a:lumMod val="75000"/>
                  </a:schemeClr>
                </a:solidFill>
              </a:rPr>
              <a:t>Správa o inšpekčnej činnosti </a:t>
            </a:r>
          </a:p>
          <a:p>
            <a:pPr algn="ctr"/>
            <a:r>
              <a:rPr lang="sk-SK" sz="3200" b="1" cap="all" dirty="0">
                <a:solidFill>
                  <a:schemeClr val="accent5">
                    <a:lumMod val="75000"/>
                  </a:schemeClr>
                </a:solidFill>
              </a:rPr>
              <a:t>ŠIC Nitra v školskom roku 2024 - 2025</a:t>
            </a:r>
            <a:endParaRPr lang="sk-SK" sz="3200" cap="all" dirty="0">
              <a:solidFill>
                <a:schemeClr val="accent5">
                  <a:lumMod val="75000"/>
                </a:schemeClr>
              </a:solidFill>
            </a:endParaRPr>
          </a:p>
        </p:txBody>
      </p:sp>
      <p:sp>
        <p:nvSpPr>
          <p:cNvPr id="2" name="BlokTextu 1"/>
          <p:cNvSpPr txBox="1"/>
          <p:nvPr/>
        </p:nvSpPr>
        <p:spPr>
          <a:xfrm>
            <a:off x="5790155" y="4501226"/>
            <a:ext cx="5724450" cy="923330"/>
          </a:xfrm>
          <a:prstGeom prst="rect">
            <a:avLst/>
          </a:prstGeom>
          <a:noFill/>
        </p:spPr>
        <p:txBody>
          <a:bodyPr wrap="square" rtlCol="0">
            <a:spAutoFit/>
          </a:bodyPr>
          <a:lstStyle/>
          <a:p>
            <a:r>
              <a:rPr lang="sk-SK" cap="all" dirty="0">
                <a:solidFill>
                  <a:schemeClr val="accent5">
                    <a:lumMod val="75000"/>
                  </a:schemeClr>
                </a:solidFill>
              </a:rPr>
              <a:t>Pracovná porada riaditeľov </a:t>
            </a:r>
            <a:r>
              <a:rPr lang="sk-SK" cap="all" dirty="0" smtClean="0">
                <a:solidFill>
                  <a:schemeClr val="accent5">
                    <a:lumMod val="75000"/>
                  </a:schemeClr>
                </a:solidFill>
              </a:rPr>
              <a:t>materských </a:t>
            </a:r>
            <a:r>
              <a:rPr lang="sk-SK" cap="all" dirty="0">
                <a:solidFill>
                  <a:schemeClr val="accent5">
                    <a:lumMod val="75000"/>
                  </a:schemeClr>
                </a:solidFill>
              </a:rPr>
              <a:t>škôl</a:t>
            </a:r>
          </a:p>
          <a:p>
            <a:endParaRPr lang="sk-SK" b="1" cap="all" dirty="0">
              <a:solidFill>
                <a:schemeClr val="accent5">
                  <a:lumMod val="75000"/>
                </a:schemeClr>
              </a:solidFill>
            </a:endParaRPr>
          </a:p>
          <a:p>
            <a:r>
              <a:rPr lang="sk-SK" b="1" cap="all" dirty="0" smtClean="0">
                <a:solidFill>
                  <a:schemeClr val="accent5">
                    <a:lumMod val="75000"/>
                  </a:schemeClr>
                </a:solidFill>
              </a:rPr>
              <a:t>05. </a:t>
            </a:r>
            <a:r>
              <a:rPr lang="sk-SK" b="1" dirty="0" smtClean="0">
                <a:solidFill>
                  <a:schemeClr val="accent5">
                    <a:lumMod val="75000"/>
                  </a:schemeClr>
                </a:solidFill>
              </a:rPr>
              <a:t>a</a:t>
            </a:r>
            <a:r>
              <a:rPr lang="sk-SK" b="1" cap="all" dirty="0" smtClean="0">
                <a:solidFill>
                  <a:schemeClr val="accent5">
                    <a:lumMod val="75000"/>
                  </a:schemeClr>
                </a:solidFill>
              </a:rPr>
              <a:t> 08. </a:t>
            </a:r>
            <a:r>
              <a:rPr lang="sk-SK" b="1" dirty="0">
                <a:solidFill>
                  <a:schemeClr val="accent5">
                    <a:lumMod val="75000"/>
                  </a:schemeClr>
                </a:solidFill>
              </a:rPr>
              <a:t>september</a:t>
            </a:r>
            <a:r>
              <a:rPr lang="sk-SK" b="1" cap="all" dirty="0">
                <a:solidFill>
                  <a:schemeClr val="accent5">
                    <a:lumMod val="75000"/>
                  </a:schemeClr>
                </a:solidFill>
              </a:rPr>
              <a:t> 2025</a:t>
            </a:r>
          </a:p>
        </p:txBody>
      </p:sp>
      <p:grpSp>
        <p:nvGrpSpPr>
          <p:cNvPr id="14" name="Skupina 13"/>
          <p:cNvGrpSpPr/>
          <p:nvPr/>
        </p:nvGrpSpPr>
        <p:grpSpPr>
          <a:xfrm>
            <a:off x="2475345" y="0"/>
            <a:ext cx="18473" cy="6858000"/>
            <a:chOff x="2475345" y="0"/>
            <a:chExt cx="18473" cy="6858000"/>
          </a:xfrm>
        </p:grpSpPr>
        <p:cxnSp>
          <p:nvCxnSpPr>
            <p:cNvPr id="6" name="Rovná spojnica 5"/>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Rovná spojnica 7"/>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pic>
        <p:nvPicPr>
          <p:cNvPr id="9" name="Obrázok 8"/>
          <p:cNvPicPr>
            <a:picLocks noChangeAspect="1"/>
          </p:cNvPicPr>
          <p:nvPr/>
        </p:nvPicPr>
        <p:blipFill rotWithShape="1">
          <a:blip r:embed="rId3"/>
          <a:srcRect t="11490"/>
          <a:stretch/>
        </p:blipFill>
        <p:spPr>
          <a:xfrm>
            <a:off x="182869" y="792386"/>
            <a:ext cx="2155316" cy="1038351"/>
          </a:xfrm>
          <a:prstGeom prst="rect">
            <a:avLst/>
          </a:prstGeom>
        </p:spPr>
      </p:pic>
      <p:pic>
        <p:nvPicPr>
          <p:cNvPr id="11" name="Obrázok 10"/>
          <p:cNvPicPr>
            <a:picLocks noChangeAspect="1"/>
          </p:cNvPicPr>
          <p:nvPr/>
        </p:nvPicPr>
        <p:blipFill>
          <a:blip r:embed="rId4"/>
          <a:stretch>
            <a:fillRect/>
          </a:stretch>
        </p:blipFill>
        <p:spPr>
          <a:xfrm>
            <a:off x="236688" y="4094719"/>
            <a:ext cx="2047677" cy="1499562"/>
          </a:xfrm>
          <a:prstGeom prst="rect">
            <a:avLst/>
          </a:prstGeom>
        </p:spPr>
      </p:pic>
    </p:spTree>
    <p:extLst>
      <p:ext uri="{BB962C8B-B14F-4D97-AF65-F5344CB8AC3E}">
        <p14:creationId xmlns:p14="http://schemas.microsoft.com/office/powerpoint/2010/main" val="4203915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79269" y="1099011"/>
          <a:ext cx="10428591" cy="5387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79269" y="213131"/>
            <a:ext cx="9744892" cy="80630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178061" y="89355"/>
              <a:ext cx="8372379" cy="526135"/>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r>
                <a:rPr lang="sk-SK" dirty="0">
                  <a:solidFill>
                    <a:srgbClr val="000000"/>
                  </a:solidFill>
                  <a:latin typeface="Arial" panose="020B0604020202020204" pitchFamily="34" charset="0"/>
                </a:rPr>
                <a:t> </a:t>
              </a:r>
              <a:r>
                <a:rPr lang="sk-SK" sz="2800" b="1" dirty="0">
                  <a:solidFill>
                    <a:srgbClr val="000000"/>
                  </a:solidFill>
                  <a:latin typeface="Arial" panose="020B0604020202020204" pitchFamily="34" charset="0"/>
                </a:rPr>
                <a:t>Smernica č. 1/2025 </a:t>
              </a:r>
              <a:r>
                <a:rPr lang="sk-SK" sz="2000" b="1" dirty="0">
                  <a:solidFill>
                    <a:srgbClr val="000000"/>
                  </a:solidFill>
                  <a:latin typeface="Arial" panose="020B0604020202020204" pitchFamily="34" charset="0"/>
                </a:rPr>
                <a:t>k prevencii a riešeniu šikanovania detí a žiakov v školách a v školských zariadeniach – účinnosť 01. 02. 2025</a:t>
              </a:r>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73430" y="1199419"/>
            <a:ext cx="1654629" cy="1654629"/>
          </a:xfrm>
          <a:prstGeom prst="rect">
            <a:avLst/>
          </a:prstGeom>
        </p:spPr>
      </p:pic>
    </p:spTree>
    <p:extLst>
      <p:ext uri="{BB962C8B-B14F-4D97-AF65-F5344CB8AC3E}">
        <p14:creationId xmlns:p14="http://schemas.microsoft.com/office/powerpoint/2010/main" val="712321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049054575"/>
              </p:ext>
            </p:extLst>
          </p:nvPr>
        </p:nvGraphicFramePr>
        <p:xfrm>
          <a:off x="679269" y="1474171"/>
          <a:ext cx="10428591" cy="5012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79269" y="160347"/>
            <a:ext cx="9879951" cy="1120068"/>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178061" y="89355"/>
              <a:ext cx="8372379" cy="647909"/>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defRPr/>
              </a:pPr>
              <a:r>
                <a:rPr lang="sk-SK" sz="20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Pravidlá ospravedlňovania neprítomnosti žiaka vo výchove a vzdelávaní </a:t>
              </a:r>
            </a:p>
            <a:p>
              <a:pPr lvl="0" algn="ctr" defTabSz="889000">
                <a:lnSpc>
                  <a:spcPct val="90000"/>
                </a:lnSpc>
                <a:spcBef>
                  <a:spcPct val="0"/>
                </a:spcBef>
                <a:spcAft>
                  <a:spcPct val="35000"/>
                </a:spcAft>
                <a:defRPr/>
              </a:pPr>
              <a:r>
                <a:rPr lang="sk-SK" sz="20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 </a:t>
              </a:r>
              <a:r>
                <a:rPr lang="sk-SK" sz="2000" b="1" dirty="0" smtClean="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materskej škole</a:t>
              </a:r>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61804" y="1765813"/>
            <a:ext cx="1154031" cy="1154031"/>
          </a:xfrm>
          <a:prstGeom prst="rect">
            <a:avLst/>
          </a:prstGeom>
        </p:spPr>
      </p:pic>
    </p:spTree>
    <p:extLst>
      <p:ext uri="{BB962C8B-B14F-4D97-AF65-F5344CB8AC3E}">
        <p14:creationId xmlns:p14="http://schemas.microsoft.com/office/powerpoint/2010/main" val="84496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79269" y="1474171"/>
          <a:ext cx="10428591" cy="5012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79269" y="160347"/>
            <a:ext cx="9879951" cy="1120068"/>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178061" y="89355"/>
              <a:ext cx="8372379" cy="647909"/>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sk-SK"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Štandardy dodržiavania  zákazu segregácie vo výchove a vzdelávaní 2024 </a:t>
              </a:r>
              <a:r>
                <a:rPr kumimoji="0" lang="sk-SK" sz="2000" b="1" i="0" u="none" strike="noStrike" kern="1200" cap="none" spc="0" normalizeH="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 </a:t>
              </a:r>
            </a:p>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sk-SK" sz="2000" b="1" i="0" u="none" strike="noStrike" kern="1200" cap="none" spc="0" normalizeH="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dodatok ŠP – koniec februára 2025, zapracovanie do ŠP – koniec septembra 2025</a:t>
              </a:r>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78676" y="1582983"/>
            <a:ext cx="1110639" cy="1110639"/>
          </a:xfrm>
          <a:prstGeom prst="rect">
            <a:avLst/>
          </a:prstGeom>
        </p:spPr>
      </p:pic>
    </p:spTree>
    <p:extLst>
      <p:ext uri="{BB962C8B-B14F-4D97-AF65-F5344CB8AC3E}">
        <p14:creationId xmlns:p14="http://schemas.microsoft.com/office/powerpoint/2010/main" val="324077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INÉ  ZISTENIA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2" name="Obdĺžnik 1"/>
          <p:cNvSpPr/>
          <p:nvPr/>
        </p:nvSpPr>
        <p:spPr>
          <a:xfrm>
            <a:off x="513424" y="2213861"/>
            <a:ext cx="11293666" cy="1138773"/>
          </a:xfrm>
          <a:prstGeom prst="rect">
            <a:avLst/>
          </a:prstGeom>
        </p:spPr>
        <p:txBody>
          <a:bodyPr wrap="square">
            <a:spAutoFit/>
          </a:bodyPr>
          <a:lstStyle/>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Realizácia záujmovej činnosti iných subjektov (JŠ, ZUŠ, CVČ, iné organizácie) v čase výchovno-vzdelávacieho procesu materskej školy.</a:t>
            </a:r>
            <a:endParaRPr lang="sk-SK" sz="24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09961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INÉ  ZISTENIA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2" name="Obdĺžnik 1"/>
          <p:cNvSpPr/>
          <p:nvPr/>
        </p:nvSpPr>
        <p:spPr>
          <a:xfrm>
            <a:off x="409251" y="1855046"/>
            <a:ext cx="11293666" cy="2985433"/>
          </a:xfrm>
          <a:prstGeom prst="rect">
            <a:avLst/>
          </a:prstGeom>
        </p:spPr>
        <p:txBody>
          <a:bodyPr wrap="square">
            <a:spAutoFit/>
          </a:bodyPr>
          <a:lstStyle/>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lvl="0" algn="just">
              <a:spcAft>
                <a:spcPts val="0"/>
              </a:spcAft>
              <a:tabLst>
                <a:tab pos="180340" algn="l"/>
              </a:tabLst>
            </a:pPr>
            <a:r>
              <a:rPr lang="sk-SK" sz="2400" dirty="0">
                <a:latin typeface="Calibri" panose="020F0502020204030204" pitchFamily="34" charset="0"/>
                <a:ea typeface="Times New Roman" panose="02020603050405020304" pitchFamily="18" charset="0"/>
              </a:rPr>
              <a:t>Pri overovaní základných údajov MŠ  so skutočnosťou bolo zistené, že počet dochádzajúcich 17 detí nebol v súlade s počtom detí (22), ktoré riaditeľka vykazovala v centrálnom registri detí, žiakov a poslucháčov. </a:t>
            </a: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Z </a:t>
            </a:r>
            <a:r>
              <a:rPr lang="sk-SK" sz="2400" dirty="0">
                <a:latin typeface="Calibri" panose="020F0502020204030204" pitchFamily="34" charset="0"/>
                <a:ea typeface="Times New Roman" panose="02020603050405020304" pitchFamily="18" charset="0"/>
              </a:rPr>
              <a:t>navyše evidovaných nechodiacich 5 detí mladších ako 3 roky riaditeľka </a:t>
            </a:r>
            <a:r>
              <a:rPr lang="sk-SK" sz="2400" dirty="0" smtClean="0">
                <a:latin typeface="Calibri" panose="020F0502020204030204" pitchFamily="34" charset="0"/>
                <a:ea typeface="Times New Roman" panose="02020603050405020304" pitchFamily="18" charset="0"/>
              </a:rPr>
              <a:t>dvom nevydala </a:t>
            </a:r>
            <a:r>
              <a:rPr lang="sk-SK" sz="2400" dirty="0">
                <a:latin typeface="Calibri" panose="020F0502020204030204" pitchFamily="34" charset="0"/>
                <a:ea typeface="Times New Roman" panose="02020603050405020304" pitchFamily="18" charset="0"/>
              </a:rPr>
              <a:t>rozhodnutie na základe písomnej žiadosti ich zákonných zástupcov a od </a:t>
            </a:r>
            <a:r>
              <a:rPr lang="sk-SK" sz="2400" dirty="0" smtClean="0">
                <a:latin typeface="Calibri" panose="020F0502020204030204" pitchFamily="34" charset="0"/>
                <a:ea typeface="Times New Roman" panose="02020603050405020304" pitchFamily="18" charset="0"/>
              </a:rPr>
              <a:t>troch detí </a:t>
            </a:r>
            <a:r>
              <a:rPr lang="sk-SK" sz="2400" dirty="0">
                <a:latin typeface="Calibri" panose="020F0502020204030204" pitchFamily="34" charset="0"/>
                <a:ea typeface="Times New Roman" panose="02020603050405020304" pitchFamily="18" charset="0"/>
              </a:rPr>
              <a:t>neevidovala ani žiadosti o prijatie. </a:t>
            </a:r>
            <a:endParaRPr lang="sk-SK" sz="2400" dirty="0" smtClean="0">
              <a:latin typeface="Calibri" panose="020F0502020204030204" pitchFamily="34" charset="0"/>
              <a:ea typeface="Times New Roman" panose="02020603050405020304" pitchFamily="18" charset="0"/>
            </a:endParaRPr>
          </a:p>
          <a:p>
            <a:pPr lvl="0" algn="just">
              <a:spcAft>
                <a:spcPts val="0"/>
              </a:spcAft>
              <a:tabLst>
                <a:tab pos="180340" algn="l"/>
              </a:tabLst>
            </a:pPr>
            <a:endParaRPr lang="sk-SK" sz="24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808904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INÉ  ZISTENIA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2" name="Obdĺžnik 1"/>
          <p:cNvSpPr/>
          <p:nvPr/>
        </p:nvSpPr>
        <p:spPr>
          <a:xfrm>
            <a:off x="316654" y="1797172"/>
            <a:ext cx="11293666" cy="4462760"/>
          </a:xfrm>
          <a:prstGeom prst="rect">
            <a:avLst/>
          </a:prstGeom>
        </p:spPr>
        <p:txBody>
          <a:bodyPr wrap="square">
            <a:spAutoFit/>
          </a:bodyPr>
          <a:lstStyle/>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Administratívne </a:t>
            </a:r>
            <a:r>
              <a:rPr lang="sk-SK" sz="2400" dirty="0">
                <a:latin typeface="Calibri" panose="020F0502020204030204" pitchFamily="34" charset="0"/>
                <a:ea typeface="Times New Roman" panose="02020603050405020304" pitchFamily="18" charset="0"/>
              </a:rPr>
              <a:t>nedostatky a nesúlad boli zistené v 1 MŠ  vo Výkaze o materskej škole </a:t>
            </a:r>
            <a:endParaRPr lang="sk-SK" sz="2400" dirty="0" smtClean="0">
              <a:latin typeface="Calibri" panose="020F0502020204030204" pitchFamily="34" charset="0"/>
              <a:ea typeface="Times New Roman" panose="02020603050405020304" pitchFamily="18" charset="0"/>
            </a:endParaRP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k </a:t>
            </a:r>
            <a:r>
              <a:rPr lang="sk-SK" sz="2400" dirty="0">
                <a:latin typeface="Calibri" panose="020F0502020204030204" pitchFamily="34" charset="0"/>
                <a:ea typeface="Times New Roman" panose="02020603050405020304" pitchFamily="18" charset="0"/>
              </a:rPr>
              <a:t>15. 09. </a:t>
            </a:r>
            <a:r>
              <a:rPr lang="sk-SK" sz="2400" dirty="0" smtClean="0">
                <a:latin typeface="Calibri" panose="020F0502020204030204" pitchFamily="34" charset="0"/>
                <a:ea typeface="Times New Roman" panose="02020603050405020304" pitchFamily="18" charset="0"/>
              </a:rPr>
              <a:t>2024 a rezortnom informačnom systéme. </a:t>
            </a: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Vo výkaze školy vykazovala 6 deti bez </a:t>
            </a:r>
            <a:r>
              <a:rPr lang="sk-SK" sz="2400" dirty="0">
                <a:latin typeface="Calibri" panose="020F0502020204030204" pitchFamily="34" charset="0"/>
                <a:ea typeface="Times New Roman" panose="02020603050405020304" pitchFamily="18" charset="0"/>
              </a:rPr>
              <a:t>žiadosti zákonných zástupcov o prijatie do MŠ a bez rozhodnutia o ich prijatí, deti od 01. 09. 2024 MŠ nenavštevovali. </a:t>
            </a:r>
            <a:endParaRPr lang="sk-SK" sz="2400" dirty="0" smtClean="0">
              <a:latin typeface="Calibri" panose="020F0502020204030204" pitchFamily="34" charset="0"/>
              <a:ea typeface="Times New Roman" panose="02020603050405020304" pitchFamily="18" charset="0"/>
            </a:endParaRP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V </a:t>
            </a:r>
            <a:r>
              <a:rPr lang="sk-SK" sz="2400" dirty="0">
                <a:latin typeface="Calibri" panose="020F0502020204030204" pitchFamily="34" charset="0"/>
                <a:ea typeface="Times New Roman" panose="02020603050405020304" pitchFamily="18" charset="0"/>
              </a:rPr>
              <a:t>centrálnom registri detí, žiakov a poslucháčov bol ich počet 56, vrátane 6, ktorí do MŠ nechodili. Predčasne skončená dochádzka bola 4 deťom, ktoré neplnili PPV bez žiadosti zákonných zástupcov a rozhodnutia o predčasnom skončení. </a:t>
            </a:r>
            <a:endParaRPr lang="sk-SK" sz="2400" dirty="0" smtClean="0">
              <a:latin typeface="Calibri" panose="020F0502020204030204" pitchFamily="34" charset="0"/>
              <a:ea typeface="Times New Roman" panose="02020603050405020304" pitchFamily="18" charset="0"/>
            </a:endParaRP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Počet </a:t>
            </a:r>
            <a:r>
              <a:rPr lang="sk-SK" sz="2400" dirty="0">
                <a:latin typeface="Calibri" panose="020F0502020204030204" pitchFamily="34" charset="0"/>
                <a:ea typeface="Times New Roman" panose="02020603050405020304" pitchFamily="18" charset="0"/>
              </a:rPr>
              <a:t>reálne dochádzajúcich detí do MŠ (46) bol v súlade s počtom vo Výkaze o materskej škole k 15.  09.  2024 a s počtom uvedených v informačnom dotazníku pre riaditeľku MŠ zaslanom školskej inšpekcii. </a:t>
            </a:r>
            <a:endParaRPr lang="sk-SK" sz="2400" dirty="0" smtClean="0">
              <a:latin typeface="Calibri" panose="020F0502020204030204" pitchFamily="34" charset="0"/>
              <a:ea typeface="Times New Roman" panose="02020603050405020304" pitchFamily="18" charset="0"/>
            </a:endParaRPr>
          </a:p>
          <a:p>
            <a:pPr lvl="0" algn="just">
              <a:spcAft>
                <a:spcPts val="0"/>
              </a:spcAft>
              <a:tabLst>
                <a:tab pos="180340" algn="l"/>
              </a:tabLst>
            </a:pPr>
            <a:endParaRPr lang="sk-SK" sz="24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24043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INÉ  ZISTENIA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2" name="Obdĺžnik 1"/>
          <p:cNvSpPr/>
          <p:nvPr/>
        </p:nvSpPr>
        <p:spPr>
          <a:xfrm>
            <a:off x="513424" y="2213861"/>
            <a:ext cx="11293666" cy="1138773"/>
          </a:xfrm>
          <a:prstGeom prst="rect">
            <a:avLst/>
          </a:prstGeom>
        </p:spPr>
        <p:txBody>
          <a:bodyPr wrap="square">
            <a:spAutoFit/>
          </a:bodyPr>
          <a:lstStyle/>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Zmeny v sieti škôl  školských zariadení neboli zrealizované napriek vydaným rozhodnutiam ministerstva školstva. </a:t>
            </a:r>
            <a:endParaRPr lang="sk-SK" sz="24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609787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Odporúčania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3" name="Obdĺžnik 2"/>
          <p:cNvSpPr/>
          <p:nvPr/>
        </p:nvSpPr>
        <p:spPr>
          <a:xfrm>
            <a:off x="462986" y="1372908"/>
            <a:ext cx="11296891" cy="5206554"/>
          </a:xfrm>
          <a:prstGeom prst="rect">
            <a:avLst/>
          </a:prstGeom>
        </p:spPr>
        <p:txBody>
          <a:bodyPr wrap="square">
            <a:spAutoFit/>
          </a:bodyPr>
          <a:lstStyle/>
          <a:p>
            <a:pPr algn="just">
              <a:spcBef>
                <a:spcPts val="800"/>
              </a:spcBef>
              <a:spcAft>
                <a:spcPts val="0"/>
              </a:spcAft>
            </a:pPr>
            <a:r>
              <a:rPr lang="sk-SK" sz="2000" b="1"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Riaditeľom </a:t>
            </a:r>
            <a:r>
              <a:rPr lang="sk-SK" sz="2000" b="1" dirty="0">
                <a:solidFill>
                  <a:srgbClr val="0070C0"/>
                </a:solidFill>
                <a:latin typeface="Calibri" panose="020F0502020204030204" pitchFamily="34" charset="0"/>
                <a:ea typeface="Times New Roman" panose="02020603050405020304" pitchFamily="18" charset="0"/>
                <a:cs typeface="Calibri" panose="020F0502020204030204" pitchFamily="34" charset="0"/>
              </a:rPr>
              <a:t>škôl</a:t>
            </a:r>
            <a:endParaRPr lang="sk-SK" sz="2000" b="1" dirty="0">
              <a:solidFill>
                <a:srgbClr val="0070C0"/>
              </a:solidFill>
              <a:latin typeface="Calibri" panose="020F0502020204030204" pitchFamily="34"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dirty="0">
                <a:latin typeface="Calibri" panose="020F0502020204030204" pitchFamily="34" charset="0"/>
                <a:ea typeface="Times New Roman" panose="02020603050405020304" pitchFamily="18" charset="0"/>
              </a:rPr>
              <a:t>zamerať kontrolnú činnosť na uplatňovanie správnych </a:t>
            </a:r>
            <a:r>
              <a:rPr lang="sk-SK" dirty="0" err="1">
                <a:latin typeface="Calibri" panose="020F0502020204030204" pitchFamily="34" charset="0"/>
                <a:ea typeface="Times New Roman" panose="02020603050405020304" pitchFamily="18" charset="0"/>
              </a:rPr>
              <a:t>grafomotorických</a:t>
            </a:r>
            <a:r>
              <a:rPr lang="sk-SK" dirty="0">
                <a:latin typeface="Calibri" panose="020F0502020204030204" pitchFamily="34" charset="0"/>
                <a:ea typeface="Times New Roman" panose="02020603050405020304" pitchFamily="18" charset="0"/>
              </a:rPr>
              <a:t> zručností, sebahodnotenia a hodnotenia, rozvíjanie digitálnej gramotností deti, </a:t>
            </a: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b="1" dirty="0">
                <a:latin typeface="Calibri" panose="020F0502020204030204" pitchFamily="34" charset="0"/>
                <a:ea typeface="Times New Roman" panose="02020603050405020304" pitchFamily="18" charset="0"/>
              </a:rPr>
              <a:t>zabezpečiť </a:t>
            </a:r>
            <a:r>
              <a:rPr lang="sk-SK" b="1" dirty="0" err="1">
                <a:latin typeface="Calibri" panose="020F0502020204030204" pitchFamily="34" charset="0"/>
                <a:ea typeface="Times New Roman" panose="02020603050405020304" pitchFamily="18" charset="0"/>
              </a:rPr>
              <a:t>inkluzívne</a:t>
            </a:r>
            <a:r>
              <a:rPr lang="sk-SK" b="1" dirty="0">
                <a:latin typeface="Calibri" panose="020F0502020204030204" pitchFamily="34" charset="0"/>
                <a:ea typeface="Times New Roman" panose="02020603050405020304" pitchFamily="18" charset="0"/>
              </a:rPr>
              <a:t> vzdelávanie spracovaním </a:t>
            </a:r>
            <a:r>
              <a:rPr lang="sk-SK" dirty="0">
                <a:latin typeface="Calibri" panose="020F0502020204030204" pitchFamily="34" charset="0"/>
                <a:ea typeface="Times New Roman" panose="02020603050405020304" pitchFamily="18" charset="0"/>
              </a:rPr>
              <a:t>individuálnych vzdelávacích programov pre deti so ŠVVP, získaním informovaného súhlasu zákonných zástupcov pri vzdelávaní detí so ZZ, poskytovaním podporných opatrení na základe diagnostických správ,</a:t>
            </a:r>
            <a:r>
              <a:rPr lang="sk-SK" b="1" dirty="0">
                <a:latin typeface="Calibri" panose="020F0502020204030204" pitchFamily="34" charset="0"/>
                <a:ea typeface="Times New Roman" panose="02020603050405020304" pitchFamily="18" charset="0"/>
              </a:rPr>
              <a:t> </a:t>
            </a: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b="1" dirty="0">
                <a:latin typeface="Calibri" panose="020F0502020204030204" pitchFamily="34" charset="0"/>
                <a:ea typeface="Times New Roman" panose="02020603050405020304" pitchFamily="18" charset="0"/>
              </a:rPr>
              <a:t>rozhodovacie procesy realizovať v súlade s právnymi predpismi.</a:t>
            </a:r>
            <a:endParaRPr lang="sk-SK" sz="2000" dirty="0">
              <a:latin typeface="Times New Roman" panose="02020603050405020304" pitchFamily="18" charset="0"/>
              <a:ea typeface="Times New Roman" panose="02020603050405020304" pitchFamily="18" charset="0"/>
            </a:endParaRPr>
          </a:p>
          <a:p>
            <a:pPr algn="just">
              <a:spcBef>
                <a:spcPts val="600"/>
              </a:spcBef>
              <a:spcAft>
                <a:spcPts val="0"/>
              </a:spcAft>
            </a:pPr>
            <a:r>
              <a:rPr lang="sk-SK" sz="2000" b="1"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Zriaďovateľom</a:t>
            </a:r>
            <a:endParaRPr lang="sk-SK" sz="2000" b="1" dirty="0">
              <a:solidFill>
                <a:srgbClr val="0070C0"/>
              </a:solidFill>
              <a:latin typeface="Calibri" panose="020F0502020204030204" pitchFamily="34"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dirty="0">
                <a:latin typeface="Calibri" panose="020F0502020204030204" pitchFamily="34" charset="0"/>
                <a:ea typeface="Times New Roman" panose="02020603050405020304" pitchFamily="18" charset="0"/>
              </a:rPr>
              <a:t>zabezpečiť správnosť údajov zasielaných do centrálneho registra prostredníctvom výkazov (</a:t>
            </a:r>
            <a:r>
              <a:rPr lang="sk-SK" dirty="0" err="1">
                <a:latin typeface="Calibri" panose="020F0502020204030204" pitchFamily="34" charset="0"/>
                <a:ea typeface="Times New Roman" panose="02020603050405020304" pitchFamily="18" charset="0"/>
              </a:rPr>
              <a:t>Eduzber</a:t>
            </a:r>
            <a:r>
              <a:rPr lang="sk-SK" dirty="0">
                <a:latin typeface="Calibri" panose="020F0502020204030204" pitchFamily="34" charset="0"/>
                <a:ea typeface="Times New Roman" panose="02020603050405020304" pitchFamily="18" charset="0"/>
              </a:rPr>
              <a:t>) </a:t>
            </a: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dirty="0">
                <a:latin typeface="Calibri" panose="020F0502020204030204" pitchFamily="34" charset="0"/>
                <a:ea typeface="Times New Roman" panose="02020603050405020304" pitchFamily="18" charset="0"/>
              </a:rPr>
              <a:t>dodržiavať právne predpisy pri zriadení funkcie zástupcu riaditeľka MŠ,</a:t>
            </a: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dirty="0">
                <a:latin typeface="Calibri" panose="020F0502020204030204" pitchFamily="34" charset="0"/>
                <a:ea typeface="Times New Roman" panose="02020603050405020304" pitchFamily="18" charset="0"/>
              </a:rPr>
              <a:t>podporovať profesijný rozvoj a kvalitu riadenia vytváraním podmienok pre vzdelávanie pedagogických zamestnancov vrátane vedúcich zamestnancov škôl,</a:t>
            </a: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dirty="0">
                <a:latin typeface="Calibri" panose="020F0502020204030204" pitchFamily="34" charset="0"/>
                <a:ea typeface="Times New Roman" panose="02020603050405020304" pitchFamily="18" charset="0"/>
              </a:rPr>
              <a:t>zabezpečiť bezbariérové prostredie MŠ.</a:t>
            </a:r>
            <a:endParaRPr lang="sk-SK" sz="2000" dirty="0">
              <a:latin typeface="Times New Roman" panose="02020603050405020304" pitchFamily="18" charset="0"/>
              <a:ea typeface="Times New Roman" panose="02020603050405020304" pitchFamily="18" charset="0"/>
            </a:endParaRPr>
          </a:p>
          <a:p>
            <a:pPr algn="just">
              <a:spcBef>
                <a:spcPts val="600"/>
              </a:spcBef>
              <a:spcAft>
                <a:spcPts val="400"/>
              </a:spcAft>
              <a:tabLst>
                <a:tab pos="270510" algn="l"/>
              </a:tabLst>
            </a:pPr>
            <a:r>
              <a:rPr lang="sk-SK" sz="2000" b="1"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Na </a:t>
            </a:r>
            <a:r>
              <a:rPr lang="sk-SK" sz="2000" b="1" dirty="0">
                <a:solidFill>
                  <a:srgbClr val="0070C0"/>
                </a:solidFill>
                <a:latin typeface="Calibri" panose="020F0502020204030204" pitchFamily="34" charset="0"/>
                <a:ea typeface="Times New Roman" panose="02020603050405020304" pitchFamily="18" charset="0"/>
                <a:cs typeface="Calibri" panose="020F0502020204030204" pitchFamily="34" charset="0"/>
              </a:rPr>
              <a:t>úrovni systému</a:t>
            </a:r>
            <a:r>
              <a:rPr lang="sk-SK" sz="2000" dirty="0">
                <a:latin typeface="Calibri" panose="020F0502020204030204" pitchFamily="34" charset="0"/>
                <a:ea typeface="Times New Roman" panose="02020603050405020304" pitchFamily="18" charset="0"/>
              </a:rPr>
              <a:t> </a:t>
            </a:r>
            <a:endParaRPr lang="sk-SK" sz="2000" dirty="0">
              <a:latin typeface="Times New Roman" panose="02020603050405020304" pitchFamily="18" charset="0"/>
              <a:ea typeface="Times New Roman" panose="02020603050405020304" pitchFamily="18" charset="0"/>
            </a:endParaRPr>
          </a:p>
          <a:p>
            <a:pPr algn="just">
              <a:spcBef>
                <a:spcPts val="200"/>
              </a:spcBef>
              <a:spcAft>
                <a:spcPts val="0"/>
              </a:spcAft>
              <a:tabLst>
                <a:tab pos="270510" algn="l"/>
              </a:tabLst>
            </a:pPr>
            <a:r>
              <a:rPr lang="sk-SK" dirty="0">
                <a:latin typeface="Calibri" panose="020F0502020204030204" pitchFamily="34" charset="0"/>
                <a:ea typeface="Times New Roman" panose="02020603050405020304" pitchFamily="18" charset="0"/>
              </a:rPr>
              <a:t>MŠVVaŠ SR</a:t>
            </a: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sk-SK" dirty="0">
                <a:latin typeface="Calibri" panose="020F0502020204030204" pitchFamily="34" charset="0"/>
                <a:ea typeface="Times New Roman" panose="02020603050405020304" pitchFamily="18" charset="0"/>
              </a:rPr>
              <a:t>upraviť údaje o škole v Sieti škôl a školských zariadení Slovenskej republiky po vydaní rozhodnutia o ich zmene. </a:t>
            </a:r>
            <a:endParaRPr lang="sk-SK" sz="2000" dirty="0">
              <a:latin typeface="Times New Roman" panose="02020603050405020304" pitchFamily="18" charset="0"/>
              <a:ea typeface="Times New Roman" panose="02020603050405020304" pitchFamily="18" charset="0"/>
            </a:endParaRPr>
          </a:p>
          <a:p>
            <a:pPr algn="just">
              <a:spcBef>
                <a:spcPts val="400"/>
              </a:spcBef>
              <a:spcAft>
                <a:spcPts val="200"/>
              </a:spcAft>
              <a:tabLst>
                <a:tab pos="4000500" algn="l"/>
              </a:tabLst>
            </a:pPr>
            <a:r>
              <a:rPr lang="sk-SK" sz="2000" b="1" dirty="0">
                <a:latin typeface="Calibri" panose="020F0502020204030204" pitchFamily="34" charset="0"/>
                <a:ea typeface="Times New Roman" panose="02020603050405020304" pitchFamily="18" charset="0"/>
              </a:rPr>
              <a:t> </a:t>
            </a:r>
            <a:endParaRPr lang="sk-SK"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77702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p:cNvGrpSpPr/>
          <p:nvPr/>
        </p:nvGrpSpPr>
        <p:grpSpPr>
          <a:xfrm>
            <a:off x="1023289" y="1721670"/>
            <a:ext cx="10560354" cy="1137192"/>
            <a:chOff x="1013875" y="749216"/>
            <a:chExt cx="10560354" cy="1137192"/>
          </a:xfrm>
        </p:grpSpPr>
        <p:sp>
          <p:nvSpPr>
            <p:cNvPr id="9" name="Obdĺžnik 8"/>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p:cNvSpPr txBox="1"/>
            <p:nvPr/>
          </p:nvSpPr>
          <p:spPr>
            <a:xfrm>
              <a:off x="2344150" y="1016277"/>
              <a:ext cx="9230079" cy="369332"/>
            </a:xfrm>
            <a:prstGeom prst="rect">
              <a:avLst/>
            </a:prstGeom>
            <a:noFill/>
            <a:ln>
              <a:noFill/>
            </a:ln>
          </p:spPr>
          <p:txBody>
            <a:bodyPr wrap="square" rtlCol="0">
              <a:spAutoFit/>
            </a:bodyPr>
            <a:lstStyle/>
            <a:p>
              <a:pPr lvl="0"/>
              <a:r>
                <a:rPr lang="sk-SK" dirty="0" smtClean="0"/>
                <a:t>Úraz dieťaťa v </a:t>
              </a:r>
              <a:r>
                <a:rPr lang="sk-SK" dirty="0"/>
                <a:t>materskej škole </a:t>
              </a:r>
              <a:r>
                <a:rPr lang="sk-SK" dirty="0" smtClean="0"/>
                <a:t>-  nespadá </a:t>
              </a:r>
              <a:r>
                <a:rPr lang="sk-SK" dirty="0"/>
                <a:t>do kompetencie Štátnej školskej inšpekcie</a:t>
              </a:r>
            </a:p>
          </p:txBody>
        </p:sp>
      </p:grpSp>
      <p:grpSp>
        <p:nvGrpSpPr>
          <p:cNvPr id="25" name="Skupina 24"/>
          <p:cNvGrpSpPr/>
          <p:nvPr/>
        </p:nvGrpSpPr>
        <p:grpSpPr>
          <a:xfrm>
            <a:off x="1023289" y="3085747"/>
            <a:ext cx="10560354" cy="1137192"/>
            <a:chOff x="1013875" y="749216"/>
            <a:chExt cx="10560354" cy="1137192"/>
          </a:xfrm>
        </p:grpSpPr>
        <p:sp>
          <p:nvSpPr>
            <p:cNvPr id="26" name="Obdĺžnik 25"/>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p:cNvSpPr txBox="1"/>
            <p:nvPr/>
          </p:nvSpPr>
          <p:spPr>
            <a:xfrm>
              <a:off x="2344150" y="1086409"/>
              <a:ext cx="9230079" cy="369332"/>
            </a:xfrm>
            <a:prstGeom prst="rect">
              <a:avLst/>
            </a:prstGeom>
            <a:noFill/>
            <a:ln>
              <a:noFill/>
            </a:ln>
          </p:spPr>
          <p:txBody>
            <a:bodyPr wrap="square" rtlCol="0">
              <a:spAutoFit/>
            </a:bodyPr>
            <a:lstStyle/>
            <a:p>
              <a:pPr lvl="0"/>
              <a:r>
                <a:rPr lang="sk-SK" dirty="0" smtClean="0"/>
                <a:t>Nepedagogické </a:t>
              </a:r>
              <a:r>
                <a:rPr lang="sk-SK" dirty="0"/>
                <a:t>správania sa učiteľky voči </a:t>
              </a:r>
              <a:r>
                <a:rPr lang="sk-SK" dirty="0" smtClean="0"/>
                <a:t>deťom – postúpene riaditeľke MŠ.</a:t>
              </a:r>
              <a:endParaRPr lang="sk-SK" dirty="0"/>
            </a:p>
          </p:txBody>
        </p:sp>
      </p:grpSp>
      <p:grpSp>
        <p:nvGrpSpPr>
          <p:cNvPr id="29" name="Skupina 28"/>
          <p:cNvGrpSpPr/>
          <p:nvPr/>
        </p:nvGrpSpPr>
        <p:grpSpPr>
          <a:xfrm>
            <a:off x="1023289" y="4512495"/>
            <a:ext cx="10552176" cy="1137192"/>
            <a:chOff x="1013875" y="749216"/>
            <a:chExt cx="10552176" cy="1137192"/>
          </a:xfrm>
        </p:grpSpPr>
        <p:sp>
          <p:nvSpPr>
            <p:cNvPr id="30" name="Obdĺžnik 29"/>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31" name="Ovál 30"/>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32" name="BlokTextu 31"/>
            <p:cNvSpPr txBox="1"/>
            <p:nvPr/>
          </p:nvSpPr>
          <p:spPr>
            <a:xfrm>
              <a:off x="2335972" y="897918"/>
              <a:ext cx="9230079" cy="646331"/>
            </a:xfrm>
            <a:prstGeom prst="rect">
              <a:avLst/>
            </a:prstGeom>
            <a:noFill/>
            <a:ln>
              <a:noFill/>
            </a:ln>
          </p:spPr>
          <p:txBody>
            <a:bodyPr wrap="square" rtlCol="0">
              <a:spAutoFit/>
            </a:bodyPr>
            <a:lstStyle/>
            <a:p>
              <a:pPr lvl="0"/>
              <a:r>
                <a:rPr lang="sk-SK" dirty="0" smtClean="0"/>
                <a:t>Opakované </a:t>
              </a:r>
              <a:r>
                <a:rPr lang="sk-SK" dirty="0"/>
                <a:t>zhadzovania </a:t>
              </a:r>
              <a:r>
                <a:rPr lang="sk-SK" dirty="0" smtClean="0"/>
                <a:t>učiteľky riaditeľkou MŠ </a:t>
              </a:r>
              <a:r>
                <a:rPr lang="sk-SK" dirty="0"/>
                <a:t>pred kolegami a deťmi a </a:t>
              </a:r>
              <a:r>
                <a:rPr lang="sk-SK" dirty="0" smtClean="0"/>
                <a:t>ignorovanie komunikácie</a:t>
              </a:r>
              <a:r>
                <a:rPr lang="sk-SK" dirty="0"/>
                <a:t>, čo malo vplyv na zníženie jej pracovného hodnotenia </a:t>
              </a:r>
              <a:r>
                <a:rPr lang="sk-SK" dirty="0" smtClean="0"/>
                <a:t>– postúpené zriaďovateľovi.</a:t>
              </a:r>
              <a:endParaRPr lang="sk-SK" dirty="0"/>
            </a:p>
          </p:txBody>
        </p:sp>
      </p:grpSp>
      <p:sp>
        <p:nvSpPr>
          <p:cNvPr id="2" name="Obdĺžnik 1"/>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8906" y="326679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5" name="Graphic 4" descr="Žiarovka a ozubené koleso výplň plnou farbo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8906" y="4649944"/>
            <a:ext cx="754062" cy="75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284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p:cNvGrpSpPr/>
          <p:nvPr/>
        </p:nvGrpSpPr>
        <p:grpSpPr>
          <a:xfrm>
            <a:off x="1023289" y="1721670"/>
            <a:ext cx="10560354" cy="1137192"/>
            <a:chOff x="1013875" y="749216"/>
            <a:chExt cx="10560354" cy="1137192"/>
          </a:xfrm>
        </p:grpSpPr>
        <p:sp>
          <p:nvSpPr>
            <p:cNvPr id="9" name="Obdĺžnik 8"/>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p:cNvSpPr txBox="1"/>
            <p:nvPr/>
          </p:nvSpPr>
          <p:spPr>
            <a:xfrm>
              <a:off x="2344150" y="1016277"/>
              <a:ext cx="9230079" cy="646331"/>
            </a:xfrm>
            <a:prstGeom prst="rect">
              <a:avLst/>
            </a:prstGeom>
            <a:noFill/>
            <a:ln>
              <a:noFill/>
            </a:ln>
          </p:spPr>
          <p:txBody>
            <a:bodyPr wrap="square" rtlCol="0">
              <a:spAutoFit/>
            </a:bodyPr>
            <a:lstStyle/>
            <a:p>
              <a:pPr lvl="0"/>
              <a:r>
                <a:rPr lang="sk-SK" dirty="0" smtClean="0"/>
                <a:t>Nezabezpečenia </a:t>
              </a:r>
              <a:r>
                <a:rPr lang="sk-SK" dirty="0"/>
                <a:t>ochrany proti fyzickému a psychickému násiliu </a:t>
              </a:r>
              <a:r>
                <a:rPr lang="sk-SK" dirty="0" smtClean="0"/>
                <a:t>dieťaťa </a:t>
              </a:r>
              <a:r>
                <a:rPr lang="sk-SK" dirty="0"/>
                <a:t>pred agresívnym správaním </a:t>
              </a:r>
              <a:r>
                <a:rPr lang="sk-SK" dirty="0" smtClean="0"/>
                <a:t>iného dieťaťa. </a:t>
              </a:r>
              <a:endParaRPr lang="sk-SK" dirty="0"/>
            </a:p>
          </p:txBody>
        </p:sp>
      </p:grpSp>
      <p:grpSp>
        <p:nvGrpSpPr>
          <p:cNvPr id="25" name="Skupina 24"/>
          <p:cNvGrpSpPr/>
          <p:nvPr/>
        </p:nvGrpSpPr>
        <p:grpSpPr>
          <a:xfrm>
            <a:off x="1032814" y="3099361"/>
            <a:ext cx="10552176" cy="1137192"/>
            <a:chOff x="1013875" y="749216"/>
            <a:chExt cx="10552176" cy="1137192"/>
          </a:xfrm>
        </p:grpSpPr>
        <p:sp>
          <p:nvSpPr>
            <p:cNvPr id="26" name="Obdĺžnik 25"/>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p:cNvSpPr txBox="1"/>
            <p:nvPr/>
          </p:nvSpPr>
          <p:spPr>
            <a:xfrm>
              <a:off x="2287571" y="960156"/>
              <a:ext cx="9230079" cy="646331"/>
            </a:xfrm>
            <a:prstGeom prst="rect">
              <a:avLst/>
            </a:prstGeom>
            <a:noFill/>
            <a:ln>
              <a:noFill/>
            </a:ln>
          </p:spPr>
          <p:txBody>
            <a:bodyPr wrap="square" rtlCol="0">
              <a:spAutoFit/>
            </a:bodyPr>
            <a:lstStyle/>
            <a:p>
              <a:pPr lvl="0"/>
              <a:r>
                <a:rPr lang="sk-SK" dirty="0" smtClean="0"/>
                <a:t>Neriešenie </a:t>
              </a:r>
              <a:r>
                <a:rPr lang="sk-SK" dirty="0"/>
                <a:t>podanej sťažnosti týkajúcej sa zabezpečenia bezpečnosti detí počas odpočinku detí </a:t>
              </a:r>
              <a:endParaRPr lang="sk-SK" dirty="0" smtClean="0"/>
            </a:p>
            <a:p>
              <a:pPr lvl="0"/>
              <a:r>
                <a:rPr lang="sk-SK" dirty="0" smtClean="0"/>
                <a:t>a </a:t>
              </a:r>
              <a:r>
                <a:rPr lang="sk-SK" dirty="0"/>
                <a:t>v odpoludňajšej </a:t>
              </a:r>
              <a:r>
                <a:rPr lang="sk-SK" dirty="0" smtClean="0"/>
                <a:t>činnosti riaditeľkou MŠ.</a:t>
              </a:r>
              <a:endParaRPr lang="sk-SK" dirty="0"/>
            </a:p>
          </p:txBody>
        </p:sp>
      </p:grpSp>
      <p:grpSp>
        <p:nvGrpSpPr>
          <p:cNvPr id="29" name="Skupina 28"/>
          <p:cNvGrpSpPr/>
          <p:nvPr/>
        </p:nvGrpSpPr>
        <p:grpSpPr>
          <a:xfrm>
            <a:off x="1023289" y="4512495"/>
            <a:ext cx="10569879" cy="1137192"/>
            <a:chOff x="1013875" y="749216"/>
            <a:chExt cx="10569879" cy="1137192"/>
          </a:xfrm>
        </p:grpSpPr>
        <p:sp>
          <p:nvSpPr>
            <p:cNvPr id="30" name="Obdĺžnik 29"/>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31" name="Ovál 30"/>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32" name="BlokTextu 31"/>
            <p:cNvSpPr txBox="1"/>
            <p:nvPr/>
          </p:nvSpPr>
          <p:spPr>
            <a:xfrm>
              <a:off x="2353675" y="994397"/>
              <a:ext cx="9230079" cy="369332"/>
            </a:xfrm>
            <a:prstGeom prst="rect">
              <a:avLst/>
            </a:prstGeom>
            <a:noFill/>
            <a:ln>
              <a:noFill/>
            </a:ln>
          </p:spPr>
          <p:txBody>
            <a:bodyPr wrap="square" rtlCol="0">
              <a:spAutoFit/>
            </a:bodyPr>
            <a:lstStyle/>
            <a:p>
              <a:pPr lvl="0"/>
              <a:endParaRPr lang="sk-SK" dirty="0"/>
            </a:p>
          </p:txBody>
        </p:sp>
      </p:grpSp>
      <p:sp>
        <p:nvSpPr>
          <p:cNvPr id="2" name="Obdĺžnik 1"/>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326679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5"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4649944"/>
            <a:ext cx="754062" cy="754063"/>
          </a:xfrm>
          <a:prstGeom prst="rect">
            <a:avLst/>
          </a:prstGeom>
          <a:noFill/>
          <a:extLst>
            <a:ext uri="{909E8E84-426E-40DD-AFC4-6F175D3DCCD1}">
              <a14:hiddenFill xmlns:a14="http://schemas.microsoft.com/office/drawing/2010/main">
                <a:solidFill>
                  <a:srgbClr val="FFFFFF"/>
                </a:solidFill>
              </a14:hiddenFill>
            </a:ext>
          </a:extLst>
        </p:spPr>
      </p:pic>
      <p:sp>
        <p:nvSpPr>
          <p:cNvPr id="4" name="Obdĺžnik 3"/>
          <p:cNvSpPr/>
          <p:nvPr/>
        </p:nvSpPr>
        <p:spPr>
          <a:xfrm>
            <a:off x="2353564" y="4733148"/>
            <a:ext cx="8834820" cy="646331"/>
          </a:xfrm>
          <a:prstGeom prst="rect">
            <a:avLst/>
          </a:prstGeom>
        </p:spPr>
        <p:txBody>
          <a:bodyPr wrap="square">
            <a:spAutoFit/>
          </a:bodyPr>
          <a:lstStyle/>
          <a:p>
            <a:pPr lvl="0"/>
            <a:r>
              <a:rPr lang="sk-SK" dirty="0" smtClean="0"/>
              <a:t>Nezabezpečenie </a:t>
            </a:r>
            <a:r>
              <a:rPr lang="sk-SK" dirty="0"/>
              <a:t>bezpečnosti detí pri preberaní počas príchodu do materskej </a:t>
            </a:r>
            <a:r>
              <a:rPr lang="sk-SK" dirty="0" smtClean="0"/>
              <a:t>školy a neriešenia nepedagogického správania sa učiteľky.</a:t>
            </a:r>
            <a:endParaRPr lang="sk-SK" dirty="0"/>
          </a:p>
        </p:txBody>
      </p:sp>
    </p:spTree>
    <p:extLst>
      <p:ext uri="{BB962C8B-B14F-4D97-AF65-F5344CB8AC3E}">
        <p14:creationId xmlns:p14="http://schemas.microsoft.com/office/powerpoint/2010/main" val="2746161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Inšpekcie realizované </a:t>
            </a:r>
            <a:r>
              <a:rPr lang="sk-SK" cap="all"/>
              <a:t>v </a:t>
            </a:r>
            <a:r>
              <a:rPr lang="sk-SK" cap="all" smtClean="0"/>
              <a:t>materských školách</a:t>
            </a:r>
            <a:endParaRPr lang="sk-SK" cap="all" dirty="0"/>
          </a:p>
        </p:txBody>
      </p:sp>
      <p:grpSp>
        <p:nvGrpSpPr>
          <p:cNvPr id="32" name="Skupina 31"/>
          <p:cNvGrpSpPr/>
          <p:nvPr/>
        </p:nvGrpSpPr>
        <p:grpSpPr>
          <a:xfrm>
            <a:off x="1028557" y="1004228"/>
            <a:ext cx="10552176" cy="1296466"/>
            <a:chOff x="1013875" y="749216"/>
            <a:chExt cx="10552176" cy="1137192"/>
          </a:xfrm>
        </p:grpSpPr>
        <p:sp>
          <p:nvSpPr>
            <p:cNvPr id="5" name="Obdĺžnik 4"/>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6" name="Ovál 5"/>
            <p:cNvSpPr/>
            <p:nvPr/>
          </p:nvSpPr>
          <p:spPr>
            <a:xfrm>
              <a:off x="1013875" y="749216"/>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a:p>
              <a:pPr algn="ctr"/>
              <a:r>
                <a:rPr lang="sk-SK" sz="2000" b="1" dirty="0"/>
                <a:t>1</a:t>
              </a:r>
              <a:r>
                <a:rPr lang="sk-SK" sz="2000" b="1" dirty="0" smtClean="0"/>
                <a:t>.1</a:t>
              </a:r>
              <a:endParaRPr lang="sk-SK" sz="2000" b="1" dirty="0"/>
            </a:p>
            <a:p>
              <a:pPr algn="ctr"/>
              <a:endParaRPr lang="sk-SK" sz="2000" b="1" dirty="0"/>
            </a:p>
          </p:txBody>
        </p:sp>
        <p:sp>
          <p:nvSpPr>
            <p:cNvPr id="13" name="BlokTextu 12"/>
            <p:cNvSpPr txBox="1"/>
            <p:nvPr/>
          </p:nvSpPr>
          <p:spPr>
            <a:xfrm>
              <a:off x="2226562" y="986646"/>
              <a:ext cx="9306653" cy="566928"/>
            </a:xfrm>
            <a:prstGeom prst="rect">
              <a:avLst/>
            </a:prstGeom>
            <a:noFill/>
          </p:spPr>
          <p:txBody>
            <a:bodyPr wrap="square" rtlCol="0">
              <a:spAutoFit/>
            </a:bodyPr>
            <a:lstStyle/>
            <a:p>
              <a:r>
                <a:rPr lang="sk-SK" altLang="sk-SK" dirty="0">
                  <a:cs typeface="Calibri" panose="020F0502020204030204" pitchFamily="34" charset="0"/>
                </a:rPr>
                <a:t>Komplexná inšpekcia – Stav a úroveň pedagogického riadenia, podmienok výchovy a vzdelávania </a:t>
              </a:r>
            </a:p>
            <a:p>
              <a:r>
                <a:rPr lang="sk-SK" altLang="sk-SK" dirty="0">
                  <a:cs typeface="Calibri" panose="020F0502020204030204" pitchFamily="34" charset="0"/>
                </a:rPr>
                <a:t>a materiálno-technického zabezpečenia výchovno-vzdelávacieho procesu v </a:t>
              </a:r>
              <a:r>
                <a:rPr lang="sk-SK" altLang="sk-SK" dirty="0" smtClean="0">
                  <a:cs typeface="Calibri" panose="020F0502020204030204" pitchFamily="34" charset="0"/>
                </a:rPr>
                <a:t>materskej </a:t>
              </a:r>
              <a:r>
                <a:rPr lang="sk-SK" altLang="sk-SK" dirty="0">
                  <a:cs typeface="Calibri" panose="020F0502020204030204" pitchFamily="34" charset="0"/>
                </a:rPr>
                <a:t>škole.</a:t>
              </a:r>
            </a:p>
          </p:txBody>
        </p:sp>
      </p:grpSp>
      <p:grpSp>
        <p:nvGrpSpPr>
          <p:cNvPr id="33" name="Skupina 32"/>
          <p:cNvGrpSpPr/>
          <p:nvPr/>
        </p:nvGrpSpPr>
        <p:grpSpPr>
          <a:xfrm>
            <a:off x="1028557" y="3019304"/>
            <a:ext cx="10552176" cy="1137192"/>
            <a:chOff x="1028557" y="2002389"/>
            <a:chExt cx="10552176" cy="1137192"/>
          </a:xfrm>
        </p:grpSpPr>
        <p:grpSp>
          <p:nvGrpSpPr>
            <p:cNvPr id="16" name="Skupina 15"/>
            <p:cNvGrpSpPr/>
            <p:nvPr/>
          </p:nvGrpSpPr>
          <p:grpSpPr>
            <a:xfrm>
              <a:off x="1028557" y="2002389"/>
              <a:ext cx="10552176" cy="1137192"/>
              <a:chOff x="996696" y="996407"/>
              <a:chExt cx="10552176" cy="1137192"/>
            </a:xfrm>
          </p:grpSpPr>
          <p:sp>
            <p:nvSpPr>
              <p:cNvPr id="17" name="Obdĺžnik 16"/>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18" name="Ovál 17"/>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1</a:t>
                </a:r>
                <a:r>
                  <a:rPr lang="sk-SK" sz="2000" b="1" dirty="0" smtClean="0"/>
                  <a:t>.2</a:t>
                </a:r>
                <a:endParaRPr lang="sk-SK" sz="2000" b="1" dirty="0"/>
              </a:p>
            </p:txBody>
          </p:sp>
        </p:grpSp>
        <p:sp>
          <p:nvSpPr>
            <p:cNvPr id="28" name="BlokTextu 27"/>
            <p:cNvSpPr txBox="1"/>
            <p:nvPr/>
          </p:nvSpPr>
          <p:spPr>
            <a:xfrm>
              <a:off x="2331720" y="2162968"/>
              <a:ext cx="9096339" cy="646331"/>
            </a:xfrm>
            <a:prstGeom prst="rect">
              <a:avLst/>
            </a:prstGeom>
            <a:noFill/>
          </p:spPr>
          <p:txBody>
            <a:bodyPr wrap="square" rtlCol="0">
              <a:spAutoFit/>
            </a:bodyPr>
            <a:lstStyle/>
            <a:p>
              <a:pPr lvl="0"/>
              <a:r>
                <a:rPr lang="sk-SK" altLang="sk-SK" dirty="0">
                  <a:cs typeface="Calibri" panose="020F0502020204030204" pitchFamily="34" charset="0"/>
                </a:rPr>
                <a:t>Následná inšpekcia – Stav odstránenia nedostatkov zistených pri inšpekciách v </a:t>
              </a:r>
              <a:r>
                <a:rPr lang="sk-SK" altLang="sk-SK" dirty="0" smtClean="0">
                  <a:cs typeface="Calibri" panose="020F0502020204030204" pitchFamily="34" charset="0"/>
                </a:rPr>
                <a:t>materských </a:t>
              </a:r>
              <a:r>
                <a:rPr lang="sk-SK" altLang="sk-SK" dirty="0">
                  <a:cs typeface="Calibri" panose="020F0502020204030204" pitchFamily="34" charset="0"/>
                </a:rPr>
                <a:t>školách.</a:t>
              </a:r>
              <a:endParaRPr lang="sk-SK" dirty="0"/>
            </a:p>
          </p:txBody>
        </p:sp>
      </p:grpSp>
      <p:grpSp>
        <p:nvGrpSpPr>
          <p:cNvPr id="34" name="Skupina 33"/>
          <p:cNvGrpSpPr/>
          <p:nvPr/>
        </p:nvGrpSpPr>
        <p:grpSpPr>
          <a:xfrm>
            <a:off x="1028557" y="4875107"/>
            <a:ext cx="10552176" cy="1257837"/>
            <a:chOff x="1028557" y="3301319"/>
            <a:chExt cx="10552176" cy="1137192"/>
          </a:xfrm>
        </p:grpSpPr>
        <p:grpSp>
          <p:nvGrpSpPr>
            <p:cNvPr id="25" name="Skupina 24"/>
            <p:cNvGrpSpPr/>
            <p:nvPr/>
          </p:nvGrpSpPr>
          <p:grpSpPr>
            <a:xfrm>
              <a:off x="1028557" y="3301319"/>
              <a:ext cx="10552176" cy="1137192"/>
              <a:chOff x="996696" y="996407"/>
              <a:chExt cx="10552176" cy="1137192"/>
            </a:xfrm>
          </p:grpSpPr>
          <p:sp>
            <p:nvSpPr>
              <p:cNvPr id="26" name="Obdĺžnik 25"/>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27" name="Ovál 26"/>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1</a:t>
                </a:r>
                <a:r>
                  <a:rPr lang="sk-SK" sz="2000" b="1" dirty="0" smtClean="0"/>
                  <a:t>.3</a:t>
                </a:r>
                <a:endParaRPr lang="sk-SK" sz="2000" b="1" dirty="0"/>
              </a:p>
            </p:txBody>
          </p:sp>
        </p:grpSp>
        <p:sp>
          <p:nvSpPr>
            <p:cNvPr id="29" name="BlokTextu 28"/>
            <p:cNvSpPr txBox="1"/>
            <p:nvPr/>
          </p:nvSpPr>
          <p:spPr>
            <a:xfrm>
              <a:off x="2369123" y="3613526"/>
              <a:ext cx="9096339" cy="333908"/>
            </a:xfrm>
            <a:prstGeom prst="rect">
              <a:avLst/>
            </a:prstGeom>
            <a:noFill/>
          </p:spPr>
          <p:txBody>
            <a:bodyPr wrap="square" rtlCol="0">
              <a:spAutoFit/>
            </a:bodyPr>
            <a:lstStyle/>
            <a:p>
              <a:pPr lvl="0"/>
              <a:r>
                <a:rPr lang="sk-SK" altLang="sk-SK" dirty="0">
                  <a:cs typeface="Calibri" panose="020F0502020204030204" pitchFamily="34" charset="0"/>
                </a:rPr>
                <a:t>Tematická inšpekcia – </a:t>
              </a:r>
              <a:r>
                <a:rPr lang="sk-SK" altLang="sk-SK" dirty="0" smtClean="0">
                  <a:cs typeface="Calibri" panose="020F0502020204030204" pitchFamily="34" charset="0"/>
                </a:rPr>
                <a:t>Stav polytechnickej výchovy a vzdelávania v materskej škole.</a:t>
              </a:r>
              <a:endParaRPr lang="sk-SK" dirty="0"/>
            </a:p>
          </p:txBody>
        </p:sp>
      </p:grpSp>
    </p:spTree>
    <p:extLst>
      <p:ext uri="{BB962C8B-B14F-4D97-AF65-F5344CB8AC3E}">
        <p14:creationId xmlns:p14="http://schemas.microsoft.com/office/powerpoint/2010/main" val="1578842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27F5A-DD38-470B-E7DB-044902D5AEB7}"/>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88DC8529-90C1-787F-5173-10C6AD5AD04D}"/>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17846702-A0E5-54B1-7005-8C8C9688C16B}"/>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E7160935-FD88-8D4D-F377-E64BC0833D4E}"/>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8C60D5D5-D2ED-8B72-92FA-F5C8F80804A4}"/>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C72F6CB5-09A7-F0EB-4754-AF3E4DA5BB8E}"/>
              </a:ext>
            </a:extLst>
          </p:cNvPr>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a:extLst>
              <a:ext uri="{FF2B5EF4-FFF2-40B4-BE49-F238E27FC236}">
                <a16:creationId xmlns:a16="http://schemas.microsoft.com/office/drawing/2014/main" id="{F87771AB-EFDA-574D-839D-DE40FD4CF09A}"/>
              </a:ext>
            </a:extLst>
          </p:cNvPr>
          <p:cNvGrpSpPr/>
          <p:nvPr/>
        </p:nvGrpSpPr>
        <p:grpSpPr>
          <a:xfrm>
            <a:off x="1023289" y="1721670"/>
            <a:ext cx="10569879" cy="1137192"/>
            <a:chOff x="1013875" y="749216"/>
            <a:chExt cx="10569879" cy="1137192"/>
          </a:xfrm>
        </p:grpSpPr>
        <p:sp>
          <p:nvSpPr>
            <p:cNvPr id="9" name="Obdĺžnik 8">
              <a:extLst>
                <a:ext uri="{FF2B5EF4-FFF2-40B4-BE49-F238E27FC236}">
                  <a16:creationId xmlns:a16="http://schemas.microsoft.com/office/drawing/2014/main" id="{29A4303F-547B-7ED9-E8A2-1DA3DE530903}"/>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a:extLst>
                <a:ext uri="{FF2B5EF4-FFF2-40B4-BE49-F238E27FC236}">
                  <a16:creationId xmlns:a16="http://schemas.microsoft.com/office/drawing/2014/main" id="{03D60CF7-33BE-6849-2708-CC7ED743D2AC}"/>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a:extLst>
                <a:ext uri="{FF2B5EF4-FFF2-40B4-BE49-F238E27FC236}">
                  <a16:creationId xmlns:a16="http://schemas.microsoft.com/office/drawing/2014/main" id="{93316773-8EC1-F52E-2165-E9D0213385C3}"/>
                </a:ext>
              </a:extLst>
            </p:cNvPr>
            <p:cNvSpPr txBox="1"/>
            <p:nvPr/>
          </p:nvSpPr>
          <p:spPr>
            <a:xfrm>
              <a:off x="2353675" y="958346"/>
              <a:ext cx="9230079" cy="369332"/>
            </a:xfrm>
            <a:prstGeom prst="rect">
              <a:avLst/>
            </a:prstGeom>
            <a:noFill/>
            <a:ln>
              <a:noFill/>
            </a:ln>
          </p:spPr>
          <p:txBody>
            <a:bodyPr wrap="square" rtlCol="0">
              <a:spAutoFit/>
            </a:bodyPr>
            <a:lstStyle/>
            <a:p>
              <a:pPr lvl="0"/>
              <a:r>
                <a:rPr lang="sk-SK" dirty="0"/>
                <a:t>Nerešpektovanie práv dieťaťa neadekvátnym a neprofesionálnym prístupom riaditeľky  </a:t>
              </a:r>
              <a:r>
                <a:rPr lang="sk-SK" dirty="0" smtClean="0"/>
                <a:t>MŠ.</a:t>
              </a:r>
              <a:endParaRPr lang="sk-SK" dirty="0"/>
            </a:p>
          </p:txBody>
        </p:sp>
      </p:grpSp>
      <p:grpSp>
        <p:nvGrpSpPr>
          <p:cNvPr id="25" name="Skupina 24">
            <a:extLst>
              <a:ext uri="{FF2B5EF4-FFF2-40B4-BE49-F238E27FC236}">
                <a16:creationId xmlns:a16="http://schemas.microsoft.com/office/drawing/2014/main" id="{E053B216-3A30-72FF-CD51-47F6836D8305}"/>
              </a:ext>
            </a:extLst>
          </p:cNvPr>
          <p:cNvGrpSpPr/>
          <p:nvPr/>
        </p:nvGrpSpPr>
        <p:grpSpPr>
          <a:xfrm>
            <a:off x="1032814" y="3099361"/>
            <a:ext cx="10560354" cy="1137192"/>
            <a:chOff x="1013875" y="749216"/>
            <a:chExt cx="10560354" cy="1137192"/>
          </a:xfrm>
        </p:grpSpPr>
        <p:sp>
          <p:nvSpPr>
            <p:cNvPr id="26" name="Obdĺžnik 25">
              <a:extLst>
                <a:ext uri="{FF2B5EF4-FFF2-40B4-BE49-F238E27FC236}">
                  <a16:creationId xmlns:a16="http://schemas.microsoft.com/office/drawing/2014/main" id="{5B9C35FA-290C-6629-8441-B482AE88A3D2}"/>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a:extLst>
                <a:ext uri="{FF2B5EF4-FFF2-40B4-BE49-F238E27FC236}">
                  <a16:creationId xmlns:a16="http://schemas.microsoft.com/office/drawing/2014/main" id="{76F613A7-6D78-1305-3896-93274347416E}"/>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a:extLst>
                <a:ext uri="{FF2B5EF4-FFF2-40B4-BE49-F238E27FC236}">
                  <a16:creationId xmlns:a16="http://schemas.microsoft.com/office/drawing/2014/main" id="{A9D2AE0E-FA22-300B-E797-99AB705C5186}"/>
                </a:ext>
              </a:extLst>
            </p:cNvPr>
            <p:cNvSpPr txBox="1"/>
            <p:nvPr/>
          </p:nvSpPr>
          <p:spPr>
            <a:xfrm>
              <a:off x="2344150" y="953529"/>
              <a:ext cx="9230079" cy="646331"/>
            </a:xfrm>
            <a:prstGeom prst="rect">
              <a:avLst/>
            </a:prstGeom>
            <a:noFill/>
            <a:ln>
              <a:noFill/>
            </a:ln>
          </p:spPr>
          <p:txBody>
            <a:bodyPr wrap="square" rtlCol="0">
              <a:spAutoFit/>
            </a:bodyPr>
            <a:lstStyle/>
            <a:p>
              <a:pPr lvl="0"/>
              <a:r>
                <a:rPr lang="sk-SK" dirty="0"/>
                <a:t>Neposkytovanie výchovy a vzdelávania synovi sťažovateľky v súlade s jeho špecifickými potrebami.  </a:t>
              </a:r>
            </a:p>
          </p:txBody>
        </p:sp>
      </p:grpSp>
      <p:sp>
        <p:nvSpPr>
          <p:cNvPr id="2" name="Obdĺžnik 1">
            <a:extLst>
              <a:ext uri="{FF2B5EF4-FFF2-40B4-BE49-F238E27FC236}">
                <a16:creationId xmlns:a16="http://schemas.microsoft.com/office/drawing/2014/main" id="{1AE4B6F4-9456-5612-7A5D-69EA28519C8E}"/>
              </a:ext>
            </a:extLst>
          </p:cNvPr>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a:extLst>
              <a:ext uri="{FF2B5EF4-FFF2-40B4-BE49-F238E27FC236}">
                <a16:creationId xmlns:a16="http://schemas.microsoft.com/office/drawing/2014/main" id="{7FE8B5F1-7DD2-5814-76F7-B874C9D7EC8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a:extLst>
              <a:ext uri="{FF2B5EF4-FFF2-40B4-BE49-F238E27FC236}">
                <a16:creationId xmlns:a16="http://schemas.microsoft.com/office/drawing/2014/main" id="{F6E599A2-7585-2443-8612-82C4D697A50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3266798"/>
            <a:ext cx="754062" cy="75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904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podnety</a:t>
            </a:r>
          </a:p>
        </p:txBody>
      </p:sp>
      <p:grpSp>
        <p:nvGrpSpPr>
          <p:cNvPr id="7" name="Skupina 6"/>
          <p:cNvGrpSpPr/>
          <p:nvPr/>
        </p:nvGrpSpPr>
        <p:grpSpPr>
          <a:xfrm>
            <a:off x="982785" y="1040447"/>
            <a:ext cx="10551777" cy="1137193"/>
            <a:chOff x="1198830" y="749216"/>
            <a:chExt cx="10367222" cy="1072032"/>
          </a:xfrm>
        </p:grpSpPr>
        <p:sp>
          <p:nvSpPr>
            <p:cNvPr id="9" name="Obdĺžnik 8"/>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p:cNvSpPr/>
            <p:nvPr/>
          </p:nvSpPr>
          <p:spPr>
            <a:xfrm>
              <a:off x="1198830" y="749216"/>
              <a:ext cx="1190252" cy="999743"/>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p:cNvSpPr txBox="1"/>
            <p:nvPr/>
          </p:nvSpPr>
          <p:spPr>
            <a:xfrm>
              <a:off x="2561907" y="1043143"/>
              <a:ext cx="9004145" cy="348169"/>
            </a:xfrm>
            <a:prstGeom prst="rect">
              <a:avLst/>
            </a:prstGeom>
            <a:noFill/>
            <a:ln>
              <a:noFill/>
            </a:ln>
          </p:spPr>
          <p:txBody>
            <a:bodyPr wrap="square" rtlCol="0">
              <a:spAutoFit/>
            </a:bodyPr>
            <a:lstStyle/>
            <a:p>
              <a:r>
                <a:rPr lang="sk-SK" dirty="0"/>
                <a:t>U</a:t>
              </a:r>
              <a:r>
                <a:rPr lang="sk-SK" dirty="0" smtClean="0"/>
                <a:t>končenia  </a:t>
              </a:r>
              <a:r>
                <a:rPr lang="sk-SK" dirty="0"/>
                <a:t>pracovného pomeru výpoveďou, ku ktorej  bola </a:t>
              </a:r>
              <a:r>
                <a:rPr lang="sk-SK" dirty="0" smtClean="0"/>
                <a:t>učiteľka prinútená </a:t>
              </a:r>
              <a:r>
                <a:rPr lang="sk-SK" dirty="0"/>
                <a:t>zo strany </a:t>
              </a:r>
              <a:r>
                <a:rPr lang="sk-SK" dirty="0" smtClean="0"/>
                <a:t>riaditeľky.</a:t>
              </a:r>
              <a:endParaRPr lang="sk-SK" dirty="0"/>
            </a:p>
          </p:txBody>
        </p:sp>
      </p:grpSp>
      <p:grpSp>
        <p:nvGrpSpPr>
          <p:cNvPr id="25" name="Skupina 24"/>
          <p:cNvGrpSpPr/>
          <p:nvPr/>
        </p:nvGrpSpPr>
        <p:grpSpPr>
          <a:xfrm>
            <a:off x="982386" y="2535967"/>
            <a:ext cx="10552176" cy="1424803"/>
            <a:chOff x="1013875" y="749216"/>
            <a:chExt cx="10552176" cy="1137192"/>
          </a:xfrm>
        </p:grpSpPr>
        <p:sp>
          <p:nvSpPr>
            <p:cNvPr id="26" name="Obdĺžnik 25"/>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grpSp>
      <p:pic>
        <p:nvPicPr>
          <p:cNvPr id="33" name="Graphic 4" descr="Žiarovka a ozubené koleso výplň plnou farbo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6641" y="1183439"/>
            <a:ext cx="897584" cy="897585"/>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3988" y="2858096"/>
            <a:ext cx="754062" cy="754063"/>
          </a:xfrm>
          <a:prstGeom prst="rect">
            <a:avLst/>
          </a:prstGeom>
          <a:noFill/>
          <a:extLst>
            <a:ext uri="{909E8E84-426E-40DD-AFC4-6F175D3DCCD1}">
              <a14:hiddenFill xmlns:a14="http://schemas.microsoft.com/office/drawing/2010/main">
                <a:solidFill>
                  <a:srgbClr val="FFFFFF"/>
                </a:solidFill>
              </a14:hiddenFill>
            </a:ext>
          </a:extLst>
        </p:spPr>
      </p:pic>
      <p:grpSp>
        <p:nvGrpSpPr>
          <p:cNvPr id="4" name="Skupina 3">
            <a:extLst>
              <a:ext uri="{FF2B5EF4-FFF2-40B4-BE49-F238E27FC236}">
                <a16:creationId xmlns:a16="http://schemas.microsoft.com/office/drawing/2014/main" id="{CD0361C2-D296-A8CC-1732-F685E8D3F84C}"/>
              </a:ext>
            </a:extLst>
          </p:cNvPr>
          <p:cNvGrpSpPr/>
          <p:nvPr/>
        </p:nvGrpSpPr>
        <p:grpSpPr>
          <a:xfrm>
            <a:off x="982386" y="4400175"/>
            <a:ext cx="10552176" cy="1137192"/>
            <a:chOff x="1013875" y="749216"/>
            <a:chExt cx="10552176" cy="1137192"/>
          </a:xfrm>
        </p:grpSpPr>
        <p:sp>
          <p:nvSpPr>
            <p:cNvPr id="5" name="Obdĺžnik 4">
              <a:extLst>
                <a:ext uri="{FF2B5EF4-FFF2-40B4-BE49-F238E27FC236}">
                  <a16:creationId xmlns:a16="http://schemas.microsoft.com/office/drawing/2014/main" id="{0E6DECB1-B4D9-1060-8150-A79EC787FBE5}"/>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6" name="Ovál 5">
              <a:extLst>
                <a:ext uri="{FF2B5EF4-FFF2-40B4-BE49-F238E27FC236}">
                  <a16:creationId xmlns:a16="http://schemas.microsoft.com/office/drawing/2014/main" id="{2423F88F-0AAD-D679-B543-3A93FEA9A049}"/>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13" name="BlokTextu 12">
              <a:extLst>
                <a:ext uri="{FF2B5EF4-FFF2-40B4-BE49-F238E27FC236}">
                  <a16:creationId xmlns:a16="http://schemas.microsoft.com/office/drawing/2014/main" id="{BD6B41A9-DA50-E4D2-A14B-10CD146B8799}"/>
                </a:ext>
              </a:extLst>
            </p:cNvPr>
            <p:cNvSpPr txBox="1"/>
            <p:nvPr/>
          </p:nvSpPr>
          <p:spPr>
            <a:xfrm>
              <a:off x="2287571" y="1073003"/>
              <a:ext cx="9230079" cy="646331"/>
            </a:xfrm>
            <a:prstGeom prst="rect">
              <a:avLst/>
            </a:prstGeom>
            <a:noFill/>
            <a:ln>
              <a:noFill/>
            </a:ln>
          </p:spPr>
          <p:txBody>
            <a:bodyPr wrap="square" rtlCol="0">
              <a:spAutoFit/>
            </a:bodyPr>
            <a:lstStyle/>
            <a:p>
              <a:r>
                <a:rPr lang="sk-SK" dirty="0"/>
                <a:t>N</a:t>
              </a:r>
              <a:r>
                <a:rPr lang="sk-SK" dirty="0" smtClean="0"/>
                <a:t>evhodné </a:t>
              </a:r>
              <a:r>
                <a:rPr lang="sk-SK" dirty="0"/>
                <a:t>správanie  sa učiteľky </a:t>
              </a:r>
              <a:r>
                <a:rPr lang="sk-SK" dirty="0" smtClean="0"/>
                <a:t>a </a:t>
              </a:r>
              <a:r>
                <a:rPr lang="sk-SK" dirty="0"/>
                <a:t>detí </a:t>
              </a:r>
              <a:r>
                <a:rPr lang="sk-SK" dirty="0" smtClean="0"/>
                <a:t>materskej školy, </a:t>
              </a:r>
              <a:r>
                <a:rPr lang="sk-SK" dirty="0"/>
                <a:t>ktoré v jej prítomnosti poškodzovali cudzí majetok</a:t>
              </a:r>
              <a:r>
                <a:rPr lang="sk-SK" dirty="0" smtClean="0"/>
                <a:t>.</a:t>
              </a:r>
              <a:endParaRPr lang="sk-SK" dirty="0"/>
            </a:p>
          </p:txBody>
        </p:sp>
      </p:grpSp>
      <p:pic>
        <p:nvPicPr>
          <p:cNvPr id="16" name="Graphic 4" descr="Žiarovka a ozubené koleso výplň plnou farbou">
            <a:extLst>
              <a:ext uri="{FF2B5EF4-FFF2-40B4-BE49-F238E27FC236}">
                <a16:creationId xmlns:a16="http://schemas.microsoft.com/office/drawing/2014/main" id="{470D1E2C-498F-F760-3906-5FB6C527CF3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0277" y="4531597"/>
            <a:ext cx="754062" cy="754063"/>
          </a:xfrm>
          <a:prstGeom prst="rect">
            <a:avLst/>
          </a:prstGeom>
          <a:noFill/>
          <a:extLst>
            <a:ext uri="{909E8E84-426E-40DD-AFC4-6F175D3DCCD1}">
              <a14:hiddenFill xmlns:a14="http://schemas.microsoft.com/office/drawing/2010/main">
                <a:solidFill>
                  <a:srgbClr val="FFFFFF"/>
                </a:solidFill>
              </a14:hiddenFill>
            </a:ext>
          </a:extLst>
        </p:spPr>
      </p:pic>
      <p:sp>
        <p:nvSpPr>
          <p:cNvPr id="17" name="Obdĺžnik 16"/>
          <p:cNvSpPr/>
          <p:nvPr/>
        </p:nvSpPr>
        <p:spPr>
          <a:xfrm>
            <a:off x="2438708" y="3082607"/>
            <a:ext cx="9937889" cy="369332"/>
          </a:xfrm>
          <a:prstGeom prst="rect">
            <a:avLst/>
          </a:prstGeom>
        </p:spPr>
        <p:txBody>
          <a:bodyPr wrap="square">
            <a:spAutoFit/>
          </a:bodyPr>
          <a:lstStyle/>
          <a:p>
            <a:r>
              <a:rPr lang="sk-SK" dirty="0" smtClean="0"/>
              <a:t>Neprijatie dieťaťa na </a:t>
            </a:r>
            <a:r>
              <a:rPr lang="sk-SK" dirty="0" err="1"/>
              <a:t>predprimárne</a:t>
            </a:r>
            <a:r>
              <a:rPr lang="sk-SK" dirty="0"/>
              <a:t> vzdelávanie do materskej školy,.</a:t>
            </a:r>
          </a:p>
        </p:txBody>
      </p:sp>
    </p:spTree>
    <p:extLst>
      <p:ext uri="{BB962C8B-B14F-4D97-AF65-F5344CB8AC3E}">
        <p14:creationId xmlns:p14="http://schemas.microsoft.com/office/powerpoint/2010/main" val="746674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lokTextu 1"/>
          <p:cNvSpPr txBox="1"/>
          <p:nvPr/>
        </p:nvSpPr>
        <p:spPr>
          <a:xfrm>
            <a:off x="7988410" y="4491989"/>
            <a:ext cx="5724450" cy="1477328"/>
          </a:xfrm>
          <a:prstGeom prst="rect">
            <a:avLst/>
          </a:prstGeom>
          <a:noFill/>
        </p:spPr>
        <p:txBody>
          <a:bodyPr wrap="square" rtlCol="0">
            <a:spAutoFit/>
          </a:bodyPr>
          <a:lstStyle/>
          <a:p>
            <a:r>
              <a:rPr lang="sk-SK" dirty="0">
                <a:ln w="0"/>
                <a:effectLst>
                  <a:outerShdw blurRad="38100" dist="19050" dir="2700000" algn="tl" rotWithShape="0">
                    <a:schemeClr val="dk1">
                      <a:alpha val="40000"/>
                    </a:schemeClr>
                  </a:outerShdw>
                </a:effectLst>
              </a:rPr>
              <a:t>PaedDr. Iveta Schoberová</a:t>
            </a:r>
          </a:p>
          <a:p>
            <a:r>
              <a:rPr lang="sk-SK" dirty="0">
                <a:ln w="0"/>
                <a:effectLst>
                  <a:outerShdw blurRad="38100" dist="19050" dir="2700000" algn="tl" rotWithShape="0">
                    <a:schemeClr val="dk1">
                      <a:alpha val="40000"/>
                    </a:schemeClr>
                  </a:outerShdw>
                </a:effectLst>
              </a:rPr>
              <a:t>riaditeľka ŠIC Nitra</a:t>
            </a:r>
          </a:p>
          <a:p>
            <a:endParaRPr lang="sk-SK" dirty="0">
              <a:ln w="0"/>
              <a:effectLst>
                <a:outerShdw blurRad="38100" dist="19050" dir="2700000" algn="tl" rotWithShape="0">
                  <a:schemeClr val="dk1">
                    <a:alpha val="40000"/>
                  </a:schemeClr>
                </a:outerShdw>
              </a:effectLst>
            </a:endParaRPr>
          </a:p>
          <a:p>
            <a:r>
              <a:rPr lang="sk-SK" dirty="0">
                <a:ln w="0"/>
                <a:effectLst>
                  <a:outerShdw blurRad="38100" dist="19050" dir="2700000" algn="tl" rotWithShape="0">
                    <a:schemeClr val="dk1">
                      <a:alpha val="40000"/>
                    </a:schemeClr>
                  </a:outerShdw>
                </a:effectLst>
                <a:hlinkClick r:id="rId2"/>
              </a:rPr>
              <a:t>Iveta.Schoberova@ssi.sk</a:t>
            </a:r>
            <a:endParaRPr lang="sk-SK" dirty="0">
              <a:ln w="0"/>
              <a:effectLst>
                <a:outerShdw blurRad="38100" dist="19050" dir="2700000" algn="tl" rotWithShape="0">
                  <a:schemeClr val="dk1">
                    <a:alpha val="40000"/>
                  </a:schemeClr>
                </a:outerShdw>
              </a:effectLst>
            </a:endParaRPr>
          </a:p>
          <a:p>
            <a:endParaRPr lang="sk-SK" b="1" cap="all" dirty="0">
              <a:solidFill>
                <a:schemeClr val="accent5">
                  <a:lumMod val="75000"/>
                </a:schemeClr>
              </a:solidFill>
            </a:endParaRPr>
          </a:p>
        </p:txBody>
      </p:sp>
      <p:grpSp>
        <p:nvGrpSpPr>
          <p:cNvPr id="14" name="Skupina 13"/>
          <p:cNvGrpSpPr/>
          <p:nvPr/>
        </p:nvGrpSpPr>
        <p:grpSpPr>
          <a:xfrm>
            <a:off x="2475345" y="0"/>
            <a:ext cx="18473" cy="6858000"/>
            <a:chOff x="2475345" y="0"/>
            <a:chExt cx="18473" cy="6858000"/>
          </a:xfrm>
        </p:grpSpPr>
        <p:cxnSp>
          <p:nvCxnSpPr>
            <p:cNvPr id="6" name="Rovná spojnica 5"/>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Rovná spojnica 7"/>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pic>
        <p:nvPicPr>
          <p:cNvPr id="9" name="Obrázok 8"/>
          <p:cNvPicPr>
            <a:picLocks noChangeAspect="1"/>
          </p:cNvPicPr>
          <p:nvPr/>
        </p:nvPicPr>
        <p:blipFill rotWithShape="1">
          <a:blip r:embed="rId3"/>
          <a:srcRect t="11490"/>
          <a:stretch/>
        </p:blipFill>
        <p:spPr>
          <a:xfrm>
            <a:off x="182869" y="1540532"/>
            <a:ext cx="2155316" cy="1038351"/>
          </a:xfrm>
          <a:prstGeom prst="rect">
            <a:avLst/>
          </a:prstGeom>
        </p:spPr>
      </p:pic>
      <p:pic>
        <p:nvPicPr>
          <p:cNvPr id="11" name="Obrázok 10"/>
          <p:cNvPicPr>
            <a:picLocks noChangeAspect="1"/>
          </p:cNvPicPr>
          <p:nvPr/>
        </p:nvPicPr>
        <p:blipFill>
          <a:blip r:embed="rId4"/>
          <a:stretch>
            <a:fillRect/>
          </a:stretch>
        </p:blipFill>
        <p:spPr>
          <a:xfrm>
            <a:off x="290508" y="3365046"/>
            <a:ext cx="2047677" cy="1499562"/>
          </a:xfrm>
          <a:prstGeom prst="rect">
            <a:avLst/>
          </a:prstGeom>
        </p:spPr>
      </p:pic>
    </p:spTree>
    <p:extLst>
      <p:ext uri="{BB962C8B-B14F-4D97-AF65-F5344CB8AC3E}">
        <p14:creationId xmlns:p14="http://schemas.microsoft.com/office/powerpoint/2010/main" val="1795409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o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aphicFrame>
        <p:nvGraphicFramePr>
          <p:cNvPr id="7" name="Diagram 6"/>
          <p:cNvGraphicFramePr/>
          <p:nvPr>
            <p:extLst>
              <p:ext uri="{D42A27DB-BD31-4B8C-83A1-F6EECF244321}">
                <p14:modId xmlns:p14="http://schemas.microsoft.com/office/powerpoint/2010/main" val="2304776321"/>
              </p:ext>
            </p:extLst>
          </p:nvPr>
        </p:nvGraphicFramePr>
        <p:xfrm>
          <a:off x="1371599" y="322729"/>
          <a:ext cx="8695766" cy="8606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8" name="Diagram 7"/>
          <p:cNvGraphicFramePr/>
          <p:nvPr>
            <p:extLst>
              <p:ext uri="{D42A27DB-BD31-4B8C-83A1-F6EECF244321}">
                <p14:modId xmlns:p14="http://schemas.microsoft.com/office/powerpoint/2010/main" val="2826675066"/>
              </p:ext>
            </p:extLst>
          </p:nvPr>
        </p:nvGraphicFramePr>
        <p:xfrm>
          <a:off x="1371599" y="1389529"/>
          <a:ext cx="8695765" cy="73510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5" name="Tabuľka 4"/>
          <p:cNvGraphicFramePr>
            <a:graphicFrameLocks noGrp="1"/>
          </p:cNvGraphicFramePr>
          <p:nvPr>
            <p:extLst>
              <p:ext uri="{D42A27DB-BD31-4B8C-83A1-F6EECF244321}">
                <p14:modId xmlns:p14="http://schemas.microsoft.com/office/powerpoint/2010/main" val="121861431"/>
              </p:ext>
            </p:extLst>
          </p:nvPr>
        </p:nvGraphicFramePr>
        <p:xfrm>
          <a:off x="1371600" y="2688572"/>
          <a:ext cx="8695764" cy="3765842"/>
        </p:xfrm>
        <a:graphic>
          <a:graphicData uri="http://schemas.openxmlformats.org/drawingml/2006/table">
            <a:tbl>
              <a:tblPr/>
              <a:tblGrid>
                <a:gridCol w="3707969">
                  <a:extLst>
                    <a:ext uri="{9D8B030D-6E8A-4147-A177-3AD203B41FA5}">
                      <a16:colId xmlns:a16="http://schemas.microsoft.com/office/drawing/2014/main" val="540691584"/>
                    </a:ext>
                  </a:extLst>
                </a:gridCol>
                <a:gridCol w="4987795">
                  <a:extLst>
                    <a:ext uri="{9D8B030D-6E8A-4147-A177-3AD203B41FA5}">
                      <a16:colId xmlns:a16="http://schemas.microsoft.com/office/drawing/2014/main" val="1263866167"/>
                    </a:ext>
                  </a:extLst>
                </a:gridCol>
              </a:tblGrid>
              <a:tr h="350748">
                <a:tc>
                  <a:txBody>
                    <a:bodyPr/>
                    <a:lstStyle/>
                    <a:p>
                      <a:pPr algn="ctr">
                        <a:lnSpc>
                          <a:spcPct val="107000"/>
                        </a:lnSpc>
                        <a:spcBef>
                          <a:spcPts val="200"/>
                        </a:spcBef>
                        <a:spcAft>
                          <a:spcPts val="400"/>
                        </a:spcAft>
                      </a:pPr>
                      <a:r>
                        <a:rPr lang="sk-SK"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Oblasti hodnotenia</a:t>
                      </a:r>
                      <a:endParaRPr lang="sk-SK" sz="2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B9BD5"/>
                    </a:solidFill>
                  </a:tcPr>
                </a:tc>
                <a:tc>
                  <a:txBody>
                    <a:bodyPr/>
                    <a:lstStyle/>
                    <a:p>
                      <a:pPr algn="ctr">
                        <a:lnSpc>
                          <a:spcPct val="107000"/>
                        </a:lnSpc>
                        <a:spcBef>
                          <a:spcPts val="200"/>
                        </a:spcBef>
                        <a:spcAft>
                          <a:spcPts val="400"/>
                        </a:spcAft>
                      </a:pPr>
                      <a:r>
                        <a:rPr lang="sk-SK"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Kritériá hodnotenia</a:t>
                      </a:r>
                      <a:endParaRPr lang="sk-SK" sz="2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B9BD5"/>
                    </a:solidFill>
                  </a:tcPr>
                </a:tc>
                <a:extLst>
                  <a:ext uri="{0D108BD9-81ED-4DB2-BD59-A6C34878D82A}">
                    <a16:rowId xmlns:a16="http://schemas.microsoft.com/office/drawing/2014/main" val="2230630380"/>
                  </a:ext>
                </a:extLst>
              </a:tr>
              <a:tr h="472702">
                <a:tc>
                  <a:txBody>
                    <a:bodyPr/>
                    <a:lstStyle/>
                    <a:p>
                      <a:pPr algn="ctr">
                        <a:lnSpc>
                          <a:spcPct val="107000"/>
                        </a:lnSpc>
                        <a:spcBef>
                          <a:spcPts val="200"/>
                        </a:spcBef>
                        <a:spcAft>
                          <a:spcPts val="400"/>
                        </a:spcAft>
                      </a:pPr>
                      <a:r>
                        <a:rPr lang="sk-SK" sz="2000" b="0" dirty="0">
                          <a:effectLst/>
                          <a:latin typeface="Calibri" panose="020F0502020204030204" pitchFamily="34" charset="0"/>
                          <a:ea typeface="Calibri" panose="020F0502020204030204" pitchFamily="34" charset="0"/>
                          <a:cs typeface="Calibri" panose="020F0502020204030204" pitchFamily="34" charset="0"/>
                        </a:rPr>
                        <a:t>Priebeh výchovy a vzdelávania</a:t>
                      </a:r>
                      <a:endParaRPr lang="sk-SK" sz="2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Učenie sa </a:t>
                      </a:r>
                      <a:r>
                        <a:rPr lang="sk-SK" sz="1400" dirty="0" smtClean="0">
                          <a:effectLst/>
                          <a:latin typeface="Calibri" panose="020F0502020204030204" pitchFamily="34" charset="0"/>
                          <a:ea typeface="Calibri" panose="020F0502020204030204" pitchFamily="34" charset="0"/>
                          <a:cs typeface="Calibri" panose="020F0502020204030204" pitchFamily="34" charset="0"/>
                        </a:rPr>
                        <a:t>detí</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tabLst>
                          <a:tab pos="2247900" algn="l"/>
                        </a:tabLst>
                      </a:pPr>
                      <a:r>
                        <a:rPr lang="sk-SK" sz="1400" dirty="0">
                          <a:effectLst/>
                          <a:latin typeface="Calibri" panose="020F0502020204030204" pitchFamily="34" charset="0"/>
                          <a:ea typeface="Calibri" panose="020F0502020204030204" pitchFamily="34" charset="0"/>
                          <a:cs typeface="Calibri" panose="020F0502020204030204" pitchFamily="34" charset="0"/>
                        </a:rPr>
                        <a:t>Vyučovanie učiteľom</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12358563"/>
                  </a:ext>
                </a:extLst>
              </a:tr>
              <a:tr h="1604374">
                <a:tc>
                  <a:txBody>
                    <a:bodyPr/>
                    <a:lstStyle/>
                    <a:p>
                      <a:pPr algn="ctr">
                        <a:lnSpc>
                          <a:spcPct val="107000"/>
                        </a:lnSpc>
                        <a:spcBef>
                          <a:spcPts val="200"/>
                        </a:spcBef>
                        <a:spcAft>
                          <a:spcPts val="400"/>
                        </a:spcAft>
                      </a:pPr>
                      <a:r>
                        <a:rPr lang="sk-SK" sz="2000" b="0" dirty="0">
                          <a:effectLst/>
                          <a:latin typeface="Calibri" panose="020F0502020204030204" pitchFamily="34" charset="0"/>
                          <a:ea typeface="Calibri" panose="020F0502020204030204" pitchFamily="34" charset="0"/>
                          <a:cs typeface="Calibri" panose="020F0502020204030204" pitchFamily="34" charset="0"/>
                        </a:rPr>
                        <a:t>Riadenie školy</a:t>
                      </a:r>
                      <a:endParaRPr lang="sk-SK" sz="2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a:lnSpc>
                          <a:spcPct val="107000"/>
                        </a:lnSpc>
                        <a:spcBef>
                          <a:spcPts val="200"/>
                        </a:spcBef>
                        <a:spcAft>
                          <a:spcPts val="400"/>
                        </a:spcAft>
                        <a:tabLst>
                          <a:tab pos="2247900" algn="l"/>
                        </a:tabLst>
                      </a:pPr>
                      <a:r>
                        <a:rPr lang="sk-SK" sz="1400" dirty="0">
                          <a:effectLst/>
                          <a:latin typeface="Calibri" panose="020F0502020204030204" pitchFamily="34" charset="0"/>
                          <a:ea typeface="Calibri" panose="020F0502020204030204" pitchFamily="34" charset="0"/>
                          <a:cs typeface="Calibri" panose="020F0502020204030204" pitchFamily="34" charset="0"/>
                        </a:rPr>
                        <a:t>Školský vzdelávací program </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Pedagogické riadenie</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Vnútorný systém kontroly a hodnotenia</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tabLst>
                          <a:tab pos="3186430" algn="r"/>
                        </a:tabLst>
                      </a:pPr>
                      <a:r>
                        <a:rPr lang="sk-SK" sz="1400" dirty="0" err="1">
                          <a:effectLst/>
                          <a:latin typeface="Calibri" panose="020F0502020204030204" pitchFamily="34" charset="0"/>
                          <a:ea typeface="Calibri" panose="020F0502020204030204" pitchFamily="34" charset="0"/>
                          <a:cs typeface="Calibri" panose="020F0502020204030204" pitchFamily="34" charset="0"/>
                        </a:rPr>
                        <a:t>Sebahodnotiace</a:t>
                      </a:r>
                      <a:r>
                        <a:rPr lang="sk-SK" sz="1400" dirty="0">
                          <a:effectLst/>
                          <a:latin typeface="Calibri" panose="020F0502020204030204" pitchFamily="34" charset="0"/>
                          <a:ea typeface="Calibri" panose="020F0502020204030204" pitchFamily="34" charset="0"/>
                          <a:cs typeface="Calibri" panose="020F0502020204030204" pitchFamily="34" charset="0"/>
                        </a:rPr>
                        <a:t> procesy v škole	</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Klíma a kultúra školy</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Služby školy</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537895934"/>
                  </a:ext>
                </a:extLst>
              </a:tr>
              <a:tr h="1038538">
                <a:tc>
                  <a:txBody>
                    <a:bodyPr/>
                    <a:lstStyle/>
                    <a:p>
                      <a:pPr algn="ctr">
                        <a:lnSpc>
                          <a:spcPct val="107000"/>
                        </a:lnSpc>
                        <a:spcBef>
                          <a:spcPts val="200"/>
                        </a:spcBef>
                        <a:spcAft>
                          <a:spcPts val="400"/>
                        </a:spcAft>
                      </a:pPr>
                      <a:r>
                        <a:rPr lang="sk-SK" sz="2000" b="0" dirty="0">
                          <a:effectLst/>
                          <a:latin typeface="Calibri" panose="020F0502020204030204" pitchFamily="34" charset="0"/>
                          <a:ea typeface="Calibri" panose="020F0502020204030204" pitchFamily="34" charset="0"/>
                          <a:cs typeface="Calibri" panose="020F0502020204030204" pitchFamily="34" charset="0"/>
                        </a:rPr>
                        <a:t>Podmienky výchovy a vzdelávania</a:t>
                      </a:r>
                      <a:endParaRPr lang="sk-SK" sz="2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Personálne podmienky</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Priestorové podmienky</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Materiálno-technické podmienky</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400" dirty="0">
                          <a:effectLst/>
                          <a:latin typeface="Calibri" panose="020F0502020204030204" pitchFamily="34" charset="0"/>
                          <a:ea typeface="Calibri" panose="020F0502020204030204" pitchFamily="34" charset="0"/>
                          <a:cs typeface="Calibri" panose="020F0502020204030204" pitchFamily="34" charset="0"/>
                        </a:rPr>
                        <a:t>Podmienky na zaistenie bezpečnosti a ochrany zdravia</a:t>
                      </a:r>
                      <a:endParaRPr lang="sk-SK"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04092743"/>
                  </a:ext>
                </a:extLst>
              </a:tr>
            </a:tbl>
          </a:graphicData>
        </a:graphic>
      </p:graphicFrame>
      <p:sp>
        <p:nvSpPr>
          <p:cNvPr id="6" name="Rectangle 1"/>
          <p:cNvSpPr>
            <a:spLocks noChangeArrowheads="1"/>
          </p:cNvSpPr>
          <p:nvPr/>
        </p:nvSpPr>
        <p:spPr bwMode="auto">
          <a:xfrm>
            <a:off x="3198813" y="24599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k-SK"/>
          </a:p>
        </p:txBody>
      </p:sp>
    </p:spTree>
    <p:extLst>
      <p:ext uri="{BB962C8B-B14F-4D97-AF65-F5344CB8AC3E}">
        <p14:creationId xmlns:p14="http://schemas.microsoft.com/office/powerpoint/2010/main" val="47772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Priebeh výchovy a vzdelávania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9" name="BlokTextu 8">
            <a:extLst>
              <a:ext uri="{FF2B5EF4-FFF2-40B4-BE49-F238E27FC236}">
                <a16:creationId xmlns:a16="http://schemas.microsoft.com/office/drawing/2014/main" id="{89496025-981A-ADA5-C70A-00A1B15CCB5C}"/>
              </a:ext>
            </a:extLst>
          </p:cNvPr>
          <p:cNvSpPr txBox="1"/>
          <p:nvPr/>
        </p:nvSpPr>
        <p:spPr>
          <a:xfrm>
            <a:off x="614799" y="1464679"/>
            <a:ext cx="10669973" cy="492443"/>
          </a:xfrm>
          <a:prstGeom prst="rect">
            <a:avLst/>
          </a:prstGeom>
          <a:noFill/>
        </p:spPr>
        <p:txBody>
          <a:bodyPr wrap="square">
            <a:spAutoFit/>
          </a:bodyPr>
          <a:lstStyle/>
          <a:p>
            <a:pPr marL="408940" indent="-408940" algn="just">
              <a:spcBef>
                <a:spcPts val="400"/>
              </a:spcBef>
              <a:spcAft>
                <a:spcPts val="200"/>
              </a:spcAft>
              <a:buNone/>
              <a:tabLst>
                <a:tab pos="180340" algn="l"/>
                <a:tab pos="449580" algn="l"/>
              </a:tabLst>
            </a:pPr>
            <a:r>
              <a:rPr lang="sk-SK" sz="2600" b="1" i="1" dirty="0" smtClean="0">
                <a:effectLst/>
                <a:latin typeface="Calibri" panose="020F0502020204030204" pitchFamily="34" charset="0"/>
                <a:ea typeface="Times New Roman" panose="02020603050405020304" pitchFamily="18" charset="0"/>
              </a:rPr>
              <a:t>Učenie sa detí bolo na dobrej úrovni</a:t>
            </a:r>
            <a:endParaRPr lang="sk-SK" sz="2600" b="1" dirty="0">
              <a:effectLst/>
              <a:latin typeface="Times New Roman" panose="02020603050405020304" pitchFamily="18" charset="0"/>
              <a:ea typeface="Times New Roman" panose="02020603050405020304" pitchFamily="18" charset="0"/>
            </a:endParaRPr>
          </a:p>
        </p:txBody>
      </p:sp>
      <p:sp>
        <p:nvSpPr>
          <p:cNvPr id="2" name="Obdĺžnik 1"/>
          <p:cNvSpPr/>
          <p:nvPr/>
        </p:nvSpPr>
        <p:spPr>
          <a:xfrm>
            <a:off x="614799" y="2287422"/>
            <a:ext cx="11293666" cy="4462760"/>
          </a:xfrm>
          <a:prstGeom prst="rect">
            <a:avLst/>
          </a:prstGeom>
        </p:spPr>
        <p:txBody>
          <a:bodyPr wrap="square">
            <a:spAutoFit/>
          </a:bodyPr>
          <a:lstStyle/>
          <a:p>
            <a:pPr algn="just">
              <a:spcAft>
                <a:spcPts val="0"/>
              </a:spcAft>
              <a:tabLst>
                <a:tab pos="180340" algn="l"/>
                <a:tab pos="270510" algn="l"/>
              </a:tabLst>
            </a:pPr>
            <a:r>
              <a:rPr lang="sk-SK" sz="2400" b="1" dirty="0">
                <a:latin typeface="Calibri" panose="020F0502020204030204" pitchFamily="34" charset="0"/>
                <a:ea typeface="Times New Roman" panose="02020603050405020304" pitchFamily="18" charset="0"/>
              </a:rPr>
              <a:t>Výrazné pozitíva </a:t>
            </a:r>
            <a:endParaRPr lang="sk-SK" sz="2400" b="1" dirty="0" smtClean="0">
              <a:latin typeface="Calibri" panose="020F0502020204030204" pitchFamily="34" charset="0"/>
              <a:ea typeface="Times New Roman" panose="02020603050405020304" pitchFamily="18" charset="0"/>
            </a:endParaRPr>
          </a:p>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180340" algn="l"/>
              </a:tabLst>
            </a:pPr>
            <a:r>
              <a:rPr lang="sk-SK" sz="2400" dirty="0">
                <a:latin typeface="Calibri" panose="020F0502020204030204" pitchFamily="34" charset="0"/>
                <a:ea typeface="Times New Roman" panose="02020603050405020304" pitchFamily="18" charset="0"/>
              </a:rPr>
              <a:t>efektívne využívanie hrubej a jemnej motoriky, preukázanie manipulačných a pracovných zručností</a:t>
            </a:r>
            <a:r>
              <a:rPr lang="sk-SK" sz="2400" dirty="0" smtClean="0">
                <a:latin typeface="Calibri" panose="020F0502020204030204" pitchFamily="34" charset="0"/>
                <a:ea typeface="Times New Roman" panose="02020603050405020304" pitchFamily="18" charset="0"/>
              </a:rPr>
              <a:t>,</a:t>
            </a:r>
          </a:p>
          <a:p>
            <a:pPr lvl="0" algn="just">
              <a:spcAft>
                <a:spcPts val="0"/>
              </a:spcAft>
              <a:tabLst>
                <a:tab pos="180340" algn="l"/>
              </a:tabLst>
            </a:pPr>
            <a:r>
              <a:rPr lang="sk-SK" sz="2400" dirty="0" smtClean="0">
                <a:latin typeface="Calibri" panose="020F0502020204030204" pitchFamily="34" charset="0"/>
                <a:ea typeface="Times New Roman" panose="02020603050405020304" pitchFamily="18" charset="0"/>
              </a:rPr>
              <a:t> </a:t>
            </a:r>
            <a:endParaRPr lang="sk-SK"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180340" algn="l"/>
              </a:tabLst>
            </a:pPr>
            <a:r>
              <a:rPr lang="sk-SK" sz="2400" dirty="0">
                <a:latin typeface="Calibri" panose="020F0502020204030204" pitchFamily="34" charset="0"/>
                <a:ea typeface="Times New Roman" panose="02020603050405020304" pitchFamily="18" charset="0"/>
              </a:rPr>
              <a:t>vyjadrovanie emócií, postojov, pocitov, vzájomnej spolupráce a empatického správania detí</a:t>
            </a:r>
            <a:r>
              <a:rPr lang="sk-SK" sz="2400" dirty="0" smtClean="0">
                <a:latin typeface="Calibri" panose="020F0502020204030204" pitchFamily="34" charset="0"/>
                <a:ea typeface="Times New Roman" panose="02020603050405020304" pitchFamily="18" charset="0"/>
              </a:rPr>
              <a:t>,</a:t>
            </a:r>
          </a:p>
          <a:p>
            <a:pPr lvl="0" algn="just">
              <a:spcAft>
                <a:spcPts val="0"/>
              </a:spcAft>
              <a:tabLst>
                <a:tab pos="180340" algn="l"/>
              </a:tabLst>
            </a:pPr>
            <a:endParaRPr lang="sk-SK"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180340" algn="l"/>
              </a:tabLst>
            </a:pPr>
            <a:r>
              <a:rPr lang="sk-SK" sz="2400" dirty="0">
                <a:latin typeface="Calibri" panose="020F0502020204030204" pitchFamily="34" charset="0"/>
                <a:ea typeface="Times New Roman" panose="02020603050405020304" pitchFamily="18" charset="0"/>
              </a:rPr>
              <a:t>využívanie základných </a:t>
            </a:r>
            <a:r>
              <a:rPr lang="sk-SK" sz="2400" dirty="0" err="1">
                <a:latin typeface="Calibri" panose="020F0502020204030204" pitchFamily="34" charset="0"/>
                <a:ea typeface="Times New Roman" panose="02020603050405020304" pitchFamily="18" charset="0"/>
              </a:rPr>
              <a:t>lokomočných</a:t>
            </a:r>
            <a:r>
              <a:rPr lang="sk-SK" sz="2400" dirty="0">
                <a:latin typeface="Calibri" panose="020F0502020204030204" pitchFamily="34" charset="0"/>
                <a:ea typeface="Times New Roman" panose="02020603050405020304" pitchFamily="18" charset="0"/>
              </a:rPr>
              <a:t> pohybov a pohybových zručností v rozmanitom prostredí</a:t>
            </a:r>
            <a:r>
              <a:rPr lang="sk-SK" sz="2400" dirty="0" smtClean="0">
                <a:latin typeface="Calibri" panose="020F0502020204030204" pitchFamily="34" charset="0"/>
                <a:ea typeface="Times New Roman" panose="02020603050405020304" pitchFamily="18" charset="0"/>
              </a:rPr>
              <a:t>,</a:t>
            </a:r>
          </a:p>
          <a:p>
            <a:pPr lvl="0" algn="just">
              <a:spcAft>
                <a:spcPts val="0"/>
              </a:spcAft>
              <a:tabLst>
                <a:tab pos="180340" algn="l"/>
              </a:tabLst>
            </a:pPr>
            <a:endParaRPr lang="sk-SK" sz="2400" dirty="0">
              <a:latin typeface="Times New Roman" panose="02020603050405020304" pitchFamily="18" charset="0"/>
              <a:ea typeface="Times New Roman" panose="02020603050405020304" pitchFamily="18" charset="0"/>
            </a:endParaRPr>
          </a:p>
          <a:p>
            <a:pPr marL="342900" lvl="0" indent="-342900" algn="just">
              <a:spcAft>
                <a:spcPts val="1200"/>
              </a:spcAft>
              <a:buFont typeface="Symbol" panose="05050102010706020507" pitchFamily="18" charset="2"/>
              <a:buChar char="-"/>
              <a:tabLst>
                <a:tab pos="180340" algn="l"/>
              </a:tabLst>
            </a:pPr>
            <a:r>
              <a:rPr lang="sk-SK" sz="2400" dirty="0">
                <a:latin typeface="Calibri" panose="020F0502020204030204" pitchFamily="34" charset="0"/>
                <a:ea typeface="Times New Roman" panose="02020603050405020304" pitchFamily="18" charset="0"/>
              </a:rPr>
              <a:t>rozvíjanie logického myslenia prostredníctvom didaktických hier. </a:t>
            </a:r>
            <a:endParaRPr lang="sk-SK"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9832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366160118"/>
              </p:ext>
            </p:extLst>
          </p:nvPr>
        </p:nvGraphicFramePr>
        <p:xfrm>
          <a:off x="614799" y="1283922"/>
          <a:ext cx="11089521" cy="4632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9" y="307947"/>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Priebeh výchovy a vzdelávania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59070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Riadenie školy</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9" name="BlokTextu 8">
            <a:extLst>
              <a:ext uri="{FF2B5EF4-FFF2-40B4-BE49-F238E27FC236}">
                <a16:creationId xmlns:a16="http://schemas.microsoft.com/office/drawing/2014/main" id="{89496025-981A-ADA5-C70A-00A1B15CCB5C}"/>
              </a:ext>
            </a:extLst>
          </p:cNvPr>
          <p:cNvSpPr txBox="1"/>
          <p:nvPr/>
        </p:nvSpPr>
        <p:spPr>
          <a:xfrm>
            <a:off x="614799" y="1464679"/>
            <a:ext cx="10669973" cy="492443"/>
          </a:xfrm>
          <a:prstGeom prst="rect">
            <a:avLst/>
          </a:prstGeom>
          <a:noFill/>
        </p:spPr>
        <p:txBody>
          <a:bodyPr wrap="square">
            <a:spAutoFit/>
          </a:bodyPr>
          <a:lstStyle/>
          <a:p>
            <a:pPr marL="408940" indent="-408940" algn="just">
              <a:spcBef>
                <a:spcPts val="400"/>
              </a:spcBef>
              <a:spcAft>
                <a:spcPts val="200"/>
              </a:spcAft>
              <a:buNone/>
              <a:tabLst>
                <a:tab pos="180340" algn="l"/>
                <a:tab pos="449580" algn="l"/>
              </a:tabLst>
            </a:pPr>
            <a:r>
              <a:rPr lang="sk-SK" sz="2600" b="1" i="1" dirty="0" smtClean="0">
                <a:effectLst/>
                <a:latin typeface="Calibri" panose="020F0502020204030204" pitchFamily="34" charset="0"/>
                <a:ea typeface="Times New Roman" panose="02020603050405020304" pitchFamily="18" charset="0"/>
              </a:rPr>
              <a:t>Riadenie školy bolo na dobrej úrovni</a:t>
            </a:r>
            <a:endParaRPr lang="sk-SK" sz="2600" b="1" dirty="0">
              <a:effectLst/>
              <a:latin typeface="Times New Roman" panose="02020603050405020304" pitchFamily="18" charset="0"/>
              <a:ea typeface="Times New Roman" panose="02020603050405020304" pitchFamily="18" charset="0"/>
            </a:endParaRPr>
          </a:p>
        </p:txBody>
      </p:sp>
      <p:sp>
        <p:nvSpPr>
          <p:cNvPr id="2" name="Obdĺžnik 1"/>
          <p:cNvSpPr/>
          <p:nvPr/>
        </p:nvSpPr>
        <p:spPr>
          <a:xfrm>
            <a:off x="614799" y="2287422"/>
            <a:ext cx="11293666" cy="3724096"/>
          </a:xfrm>
          <a:prstGeom prst="rect">
            <a:avLst/>
          </a:prstGeom>
        </p:spPr>
        <p:txBody>
          <a:bodyPr wrap="square">
            <a:spAutoFit/>
          </a:bodyPr>
          <a:lstStyle/>
          <a:p>
            <a:pPr algn="just">
              <a:spcAft>
                <a:spcPts val="0"/>
              </a:spcAft>
              <a:tabLst>
                <a:tab pos="180340" algn="l"/>
                <a:tab pos="270510" algn="l"/>
              </a:tabLst>
            </a:pPr>
            <a:r>
              <a:rPr lang="sk-SK" sz="2400" b="1" dirty="0">
                <a:latin typeface="Calibri" panose="020F0502020204030204" pitchFamily="34" charset="0"/>
                <a:ea typeface="Times New Roman" panose="02020603050405020304" pitchFamily="18" charset="0"/>
              </a:rPr>
              <a:t>Výrazné pozitíva </a:t>
            </a:r>
            <a:endParaRPr lang="sk-SK" sz="2400" b="1" dirty="0" smtClean="0">
              <a:latin typeface="Calibri" panose="020F0502020204030204" pitchFamily="34" charset="0"/>
              <a:ea typeface="Times New Roman" panose="02020603050405020304" pitchFamily="18" charset="0"/>
            </a:endParaRPr>
          </a:p>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spracovanie </a:t>
            </a:r>
            <a:r>
              <a:rPr lang="sk-SK" sz="2400" dirty="0" err="1">
                <a:latin typeface="Calibri" panose="020F0502020204030204" pitchFamily="34" charset="0"/>
                <a:ea typeface="Times New Roman" panose="02020603050405020304" pitchFamily="18" charset="0"/>
              </a:rPr>
              <a:t>ŠkVP</a:t>
            </a:r>
            <a:r>
              <a:rPr lang="sk-SK" sz="2400" dirty="0">
                <a:latin typeface="Calibri" panose="020F0502020204030204" pitchFamily="34" charset="0"/>
                <a:ea typeface="Times New Roman" panose="02020603050405020304" pitchFamily="18" charset="0"/>
              </a:rPr>
              <a:t> v súlade s reálnymi podmienkami, </a:t>
            </a:r>
            <a:r>
              <a:rPr lang="sk-SK" sz="2400" dirty="0" smtClean="0">
                <a:latin typeface="Calibri" panose="020F0502020204030204" pitchFamily="34" charset="0"/>
                <a:ea typeface="Times New Roman" panose="02020603050405020304" pitchFamily="18" charset="0"/>
              </a:rPr>
              <a:t>zameraním </a:t>
            </a:r>
            <a:r>
              <a:rPr lang="sk-SK" sz="2400" dirty="0">
                <a:latin typeface="Calibri" panose="020F0502020204030204" pitchFamily="34" charset="0"/>
                <a:ea typeface="Times New Roman" panose="02020603050405020304" pitchFamily="18" charset="0"/>
              </a:rPr>
              <a:t>a stratégiami zohľadňujúcimi potreby a možnosti žiakov, pedagogického zboru a jednoznačný spôsob spracovania učebných osnov podľa potrieb MŠ,</a:t>
            </a: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stanovenie </a:t>
            </a:r>
            <a:r>
              <a:rPr lang="sk-SK" sz="2400" dirty="0">
                <a:latin typeface="Calibri" panose="020F0502020204030204" pitchFamily="34" charset="0"/>
                <a:ea typeface="Times New Roman" panose="02020603050405020304" pitchFamily="18" charset="0"/>
              </a:rPr>
              <a:t>cieľov V a V primeraných veku a individuálnym potrebám, </a:t>
            </a: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vzájomná </a:t>
            </a:r>
            <a:r>
              <a:rPr lang="sk-SK" sz="2400" dirty="0">
                <a:latin typeface="Calibri" panose="020F0502020204030204" pitchFamily="34" charset="0"/>
                <a:ea typeface="Times New Roman" panose="02020603050405020304" pitchFamily="18" charset="0"/>
              </a:rPr>
              <a:t>podpora, spolupráca, dobré vzťahy, uvoľnené a zodpovedajúce pracovné prostredie, </a:t>
            </a: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funkčný </a:t>
            </a:r>
            <a:r>
              <a:rPr lang="sk-SK" sz="2400" dirty="0">
                <a:latin typeface="Calibri" panose="020F0502020204030204" pitchFamily="34" charset="0"/>
                <a:ea typeface="Times New Roman" panose="02020603050405020304" pitchFamily="18" charset="0"/>
              </a:rPr>
              <a:t>systém poskytovania podpory deťom pri prekonávaní bariér vo V a V, </a:t>
            </a: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informačný </a:t>
            </a:r>
            <a:r>
              <a:rPr lang="sk-SK" sz="2400" dirty="0">
                <a:latin typeface="Calibri" panose="020F0502020204030204" pitchFamily="34" charset="0"/>
                <a:ea typeface="Times New Roman" panose="02020603050405020304" pitchFamily="18" charset="0"/>
              </a:rPr>
              <a:t>systém známy vnútorným a vonkajším partnerom riaditeliek MŠ. </a:t>
            </a:r>
          </a:p>
        </p:txBody>
      </p:sp>
    </p:spTree>
    <p:extLst>
      <p:ext uri="{BB962C8B-B14F-4D97-AF65-F5344CB8AC3E}">
        <p14:creationId xmlns:p14="http://schemas.microsoft.com/office/powerpoint/2010/main" val="1593315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519001208"/>
              </p:ext>
            </p:extLst>
          </p:nvPr>
        </p:nvGraphicFramePr>
        <p:xfrm>
          <a:off x="614798" y="1283922"/>
          <a:ext cx="10428591" cy="4632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8" y="307947"/>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Riadenie </a:t>
              </a: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školy</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927732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0CD52-384F-9AB0-4830-22B9D7215839}"/>
            </a:ext>
          </a:extLst>
        </p:cNvPr>
        <p:cNvGrpSpPr/>
        <p:nvPr/>
      </p:nvGrpSpPr>
      <p:grpSpPr>
        <a:xfrm>
          <a:off x="0" y="0"/>
          <a:ext cx="0" cy="0"/>
          <a:chOff x="0" y="0"/>
          <a:chExt cx="0" cy="0"/>
        </a:xfrm>
      </p:grpSpPr>
      <p:pic>
        <p:nvPicPr>
          <p:cNvPr id="5" name="Obrázok 4">
            <a:extLst>
              <a:ext uri="{FF2B5EF4-FFF2-40B4-BE49-F238E27FC236}">
                <a16:creationId xmlns:a16="http://schemas.microsoft.com/office/drawing/2014/main" id="{8C66B945-D20C-94CC-299C-5AFEEB3F54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8E48862C-5608-9877-95A8-584408055235}"/>
              </a:ext>
            </a:extLst>
          </p:cNvPr>
          <p:cNvGrpSpPr/>
          <p:nvPr/>
        </p:nvGrpSpPr>
        <p:grpSpPr>
          <a:xfrm>
            <a:off x="614799" y="307947"/>
            <a:ext cx="8695766" cy="811194"/>
            <a:chOff x="0" y="0"/>
            <a:chExt cx="8695766" cy="811194"/>
          </a:xfrm>
          <a:scene3d>
            <a:camera prst="orthographicFront"/>
            <a:lightRig rig="flat" dir="t"/>
          </a:scene3d>
        </p:grpSpPr>
        <p:sp>
          <p:nvSpPr>
            <p:cNvPr id="7" name="Zaoblený obdĺžnik 6">
              <a:extLst>
                <a:ext uri="{FF2B5EF4-FFF2-40B4-BE49-F238E27FC236}">
                  <a16:creationId xmlns:a16="http://schemas.microsoft.com/office/drawing/2014/main" id="{FD22F37B-4DC8-5753-E809-9ACCC128D19D}"/>
                </a:ext>
              </a:extLst>
            </p:cNvPr>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C766DB63-D3D0-ED04-1C78-70CA1F916FA1}"/>
                </a:ext>
              </a:extLst>
            </p:cNvPr>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Podmienky školy</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9" name="BlokTextu 8">
            <a:extLst>
              <a:ext uri="{FF2B5EF4-FFF2-40B4-BE49-F238E27FC236}">
                <a16:creationId xmlns:a16="http://schemas.microsoft.com/office/drawing/2014/main" id="{89496025-981A-ADA5-C70A-00A1B15CCB5C}"/>
              </a:ext>
            </a:extLst>
          </p:cNvPr>
          <p:cNvSpPr txBox="1"/>
          <p:nvPr/>
        </p:nvSpPr>
        <p:spPr>
          <a:xfrm>
            <a:off x="614799" y="1464679"/>
            <a:ext cx="10669973" cy="492443"/>
          </a:xfrm>
          <a:prstGeom prst="rect">
            <a:avLst/>
          </a:prstGeom>
          <a:noFill/>
        </p:spPr>
        <p:txBody>
          <a:bodyPr wrap="square">
            <a:spAutoFit/>
          </a:bodyPr>
          <a:lstStyle/>
          <a:p>
            <a:pPr marL="408940" indent="-408940" algn="just">
              <a:spcBef>
                <a:spcPts val="400"/>
              </a:spcBef>
              <a:spcAft>
                <a:spcPts val="200"/>
              </a:spcAft>
              <a:buNone/>
              <a:tabLst>
                <a:tab pos="180340" algn="l"/>
                <a:tab pos="449580" algn="l"/>
              </a:tabLst>
            </a:pPr>
            <a:r>
              <a:rPr lang="sk-SK" sz="2600" b="1" i="1" dirty="0" smtClean="0">
                <a:effectLst/>
                <a:latin typeface="Calibri" panose="020F0502020204030204" pitchFamily="34" charset="0"/>
                <a:ea typeface="Times New Roman" panose="02020603050405020304" pitchFamily="18" charset="0"/>
              </a:rPr>
              <a:t>Podmienky školy boli na veľmi dobrej úrovni</a:t>
            </a:r>
            <a:endParaRPr lang="sk-SK" sz="2600" b="1" dirty="0">
              <a:effectLst/>
              <a:latin typeface="Times New Roman" panose="02020603050405020304" pitchFamily="18" charset="0"/>
              <a:ea typeface="Times New Roman" panose="02020603050405020304" pitchFamily="18" charset="0"/>
            </a:endParaRPr>
          </a:p>
        </p:txBody>
      </p:sp>
      <p:sp>
        <p:nvSpPr>
          <p:cNvPr id="2" name="Obdĺžnik 1"/>
          <p:cNvSpPr/>
          <p:nvPr/>
        </p:nvSpPr>
        <p:spPr>
          <a:xfrm>
            <a:off x="614799" y="2287422"/>
            <a:ext cx="11293666" cy="2246769"/>
          </a:xfrm>
          <a:prstGeom prst="rect">
            <a:avLst/>
          </a:prstGeom>
        </p:spPr>
        <p:txBody>
          <a:bodyPr wrap="square">
            <a:spAutoFit/>
          </a:bodyPr>
          <a:lstStyle/>
          <a:p>
            <a:pPr algn="just">
              <a:spcAft>
                <a:spcPts val="0"/>
              </a:spcAft>
              <a:tabLst>
                <a:tab pos="180340" algn="l"/>
                <a:tab pos="270510" algn="l"/>
              </a:tabLst>
            </a:pPr>
            <a:r>
              <a:rPr lang="sk-SK" sz="2400" b="1" dirty="0">
                <a:latin typeface="Calibri" panose="020F0502020204030204" pitchFamily="34" charset="0"/>
                <a:ea typeface="Times New Roman" panose="02020603050405020304" pitchFamily="18" charset="0"/>
              </a:rPr>
              <a:t>Výrazné pozitíva </a:t>
            </a:r>
            <a:endParaRPr lang="sk-SK" sz="2400" b="1" dirty="0" smtClean="0">
              <a:latin typeface="Calibri" panose="020F0502020204030204" pitchFamily="34" charset="0"/>
              <a:ea typeface="Times New Roman" panose="02020603050405020304" pitchFamily="18" charset="0"/>
            </a:endParaRPr>
          </a:p>
          <a:p>
            <a:pPr algn="just">
              <a:spcAft>
                <a:spcPts val="0"/>
              </a:spcAft>
              <a:tabLst>
                <a:tab pos="180340" algn="l"/>
                <a:tab pos="270510" algn="l"/>
              </a:tabLst>
            </a:pPr>
            <a:endParaRPr lang="sk-SK" sz="20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priestranné </a:t>
            </a:r>
            <a:r>
              <a:rPr lang="sk-SK" sz="2400" dirty="0">
                <a:latin typeface="Calibri" panose="020F0502020204030204" pitchFamily="34" charset="0"/>
                <a:ea typeface="Times New Roman" panose="02020603050405020304" pitchFamily="18" charset="0"/>
              </a:rPr>
              <a:t>školské dvory s hernými prvkami a telocvične podporujúce pohybové aktivity,</a:t>
            </a: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materiálno-technické </a:t>
            </a:r>
            <a:r>
              <a:rPr lang="sk-SK" sz="2400" dirty="0">
                <a:latin typeface="Calibri" panose="020F0502020204030204" pitchFamily="34" charset="0"/>
                <a:ea typeface="Times New Roman" panose="02020603050405020304" pitchFamily="18" charset="0"/>
              </a:rPr>
              <a:t>vybavenie (digitálne technológie, didaktické pomôcky), </a:t>
            </a:r>
          </a:p>
          <a:p>
            <a:pPr marL="342900" lvl="0" indent="-342900" algn="just">
              <a:spcAft>
                <a:spcPts val="0"/>
              </a:spcAft>
              <a:buFont typeface="Symbol" panose="05050102010706020507" pitchFamily="18" charset="2"/>
              <a:buChar char="-"/>
              <a:tabLst>
                <a:tab pos="180340" algn="l"/>
              </a:tabLst>
            </a:pPr>
            <a:r>
              <a:rPr lang="sk-SK" sz="2400" dirty="0" smtClean="0">
                <a:latin typeface="Calibri" panose="020F0502020204030204" pitchFamily="34" charset="0"/>
                <a:ea typeface="Times New Roman" panose="02020603050405020304" pitchFamily="18" charset="0"/>
              </a:rPr>
              <a:t>bezpečné </a:t>
            </a:r>
            <a:r>
              <a:rPr lang="sk-SK" sz="2400" dirty="0">
                <a:latin typeface="Calibri" panose="020F0502020204030204" pitchFamily="34" charset="0"/>
                <a:ea typeface="Times New Roman" panose="02020603050405020304" pitchFamily="18" charset="0"/>
              </a:rPr>
              <a:t>školské prostredie s dôrazom na ochranu zdravia detí. </a:t>
            </a:r>
          </a:p>
        </p:txBody>
      </p:sp>
    </p:spTree>
    <p:extLst>
      <p:ext uri="{BB962C8B-B14F-4D97-AF65-F5344CB8AC3E}">
        <p14:creationId xmlns:p14="http://schemas.microsoft.com/office/powerpoint/2010/main" val="3280144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511395321"/>
              </p:ext>
            </p:extLst>
          </p:nvPr>
        </p:nvGraphicFramePr>
        <p:xfrm>
          <a:off x="614798" y="1283922"/>
          <a:ext cx="10548007" cy="4632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sp>
        <p:nvSpPr>
          <p:cNvPr id="2" name="Obdĺžnik 1"/>
          <p:cNvSpPr/>
          <p:nvPr/>
        </p:nvSpPr>
        <p:spPr>
          <a:xfrm>
            <a:off x="5377744" y="6486546"/>
            <a:ext cx="1837106" cy="276999"/>
          </a:xfrm>
          <a:prstGeom prst="rect">
            <a:avLst/>
          </a:prstGeom>
        </p:spPr>
        <p:txBody>
          <a:bodyPr wrap="none">
            <a:spAutoFit/>
          </a:bodyPr>
          <a:lstStyle/>
          <a:p>
            <a:pPr lvl="0" algn="ctr"/>
            <a:r>
              <a:rPr lang="sk-SK" sz="1200" dirty="0">
                <a:solidFill>
                  <a:prstClr val="black">
                    <a:tint val="75000"/>
                  </a:prstClr>
                </a:solidFill>
              </a:rPr>
              <a:t>© Štátna školská inšpekcia</a:t>
            </a:r>
          </a:p>
        </p:txBody>
      </p:sp>
      <p:grpSp>
        <p:nvGrpSpPr>
          <p:cNvPr id="6" name="Skupina 5"/>
          <p:cNvGrpSpPr/>
          <p:nvPr/>
        </p:nvGrpSpPr>
        <p:grpSpPr>
          <a:xfrm>
            <a:off x="614798" y="210686"/>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Podmienky školy</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4004238709"/>
      </p:ext>
    </p:extLst>
  </p:cSld>
  <p:clrMapOvr>
    <a:masterClrMapping/>
  </p:clrMapOvr>
</p:sld>
</file>

<file path=ppt/theme/theme1.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1829</TotalTime>
  <Words>1950</Words>
  <Application>Microsoft Office PowerPoint</Application>
  <PresentationFormat>Širokouhlá</PresentationFormat>
  <Paragraphs>179</Paragraphs>
  <Slides>22</Slides>
  <Notes>16</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22</vt:i4>
      </vt:variant>
    </vt:vector>
  </HeadingPairs>
  <TitlesOfParts>
    <vt:vector size="28" baseType="lpstr">
      <vt:lpstr>Arial</vt:lpstr>
      <vt:lpstr>Calibri</vt:lpstr>
      <vt:lpstr>Calibri Light</vt:lpstr>
      <vt:lpstr>Symbol</vt:lpstr>
      <vt:lpstr>Times New Roman</vt:lpstr>
      <vt:lpstr>Motív balíka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Peštová Gabriela Mgr. (NR)</dc:creator>
  <cp:lastModifiedBy>Schoberová Iveta PaedDr. (NR)</cp:lastModifiedBy>
  <cp:revision>228</cp:revision>
  <dcterms:created xsi:type="dcterms:W3CDTF">2024-11-09T18:38:11Z</dcterms:created>
  <dcterms:modified xsi:type="dcterms:W3CDTF">2025-08-31T14:45:44Z</dcterms:modified>
</cp:coreProperties>
</file>