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1" r:id="rId1"/>
  </p:sldMasterIdLst>
  <p:notesMasterIdLst>
    <p:notesMasterId r:id="rId8"/>
  </p:notesMasterIdLst>
  <p:sldIdLst>
    <p:sldId id="279" r:id="rId2"/>
    <p:sldId id="256" r:id="rId3"/>
    <p:sldId id="286" r:id="rId4"/>
    <p:sldId id="287" r:id="rId5"/>
    <p:sldId id="285" r:id="rId6"/>
    <p:sldId id="276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min" initials="A" lastIdx="4" clrIdx="0">
    <p:extLst>
      <p:ext uri="{19B8F6BF-5375-455C-9EA6-DF929625EA0E}">
        <p15:presenceInfo xmlns:p15="http://schemas.microsoft.com/office/powerpoint/2012/main" userId="Admi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5380" autoAdjust="0"/>
  </p:normalViewPr>
  <p:slideViewPr>
    <p:cSldViewPr snapToGrid="0">
      <p:cViewPr varScale="1">
        <p:scale>
          <a:sx n="87" d="100"/>
          <a:sy n="87" d="100"/>
        </p:scale>
        <p:origin x="499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hlavičk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objekt pre dá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8CB0F7-F163-4B29-BC51-191547B82501}" type="datetimeFigureOut">
              <a:rPr lang="sk-SK" smtClean="0"/>
              <a:t>12. 9. 2024</a:t>
            </a:fld>
            <a:endParaRPr lang="sk-SK"/>
          </a:p>
        </p:txBody>
      </p:sp>
      <p:sp>
        <p:nvSpPr>
          <p:cNvPr id="4" name="Zástupný objekt pre obrázok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objekt pre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A30C76-B2C7-4AD7-8D34-FEB45225339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4989508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/>
              <a:t>Kliknutím upravte štýl predlohy podnadpisu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47907-8494-49C9-9D75-72D1C9EF0E5F}" type="datetimeFigureOut">
              <a:rPr lang="sk-SK" smtClean="0"/>
              <a:t>12. 9. 2024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A04A-3985-4E38-8E65-0AF88A0E0A1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700465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ov a p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47907-8494-49C9-9D75-72D1C9EF0E5F}" type="datetimeFigureOut">
              <a:rPr lang="sk-SK" smtClean="0"/>
              <a:t>12. 9. 2024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A04A-3985-4E38-8E65-0AF88A0E0A1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036195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nuka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47907-8494-49C9-9D75-72D1C9EF0E5F}" type="datetimeFigureOut">
              <a:rPr lang="sk-SK" smtClean="0"/>
              <a:t>12. 9. 2024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A04A-3985-4E38-8E65-0AF88A0E0A1C}" type="slidenum">
              <a:rPr lang="sk-SK" smtClean="0"/>
              <a:t>‹#›</a:t>
            </a:fld>
            <a:endParaRPr lang="sk-SK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619026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47907-8494-49C9-9D75-72D1C9EF0E5F}" type="datetimeFigureOut">
              <a:rPr lang="sk-SK" smtClean="0"/>
              <a:t>12. 9. 2024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A04A-3985-4E38-8E65-0AF88A0E0A1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411873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 ponu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47907-8494-49C9-9D75-72D1C9EF0E5F}" type="datetimeFigureOut">
              <a:rPr lang="sk-SK" smtClean="0"/>
              <a:t>12. 9. 2024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A04A-3985-4E38-8E65-0AF88A0E0A1C}" type="slidenum">
              <a:rPr lang="sk-SK" smtClean="0"/>
              <a:t>‹#›</a:t>
            </a:fld>
            <a:endParaRPr lang="sk-SK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013824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alebo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47907-8494-49C9-9D75-72D1C9EF0E5F}" type="datetimeFigureOut">
              <a:rPr lang="sk-SK" smtClean="0"/>
              <a:t>12. 9. 2024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A04A-3985-4E38-8E65-0AF88A0E0A1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5527741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47907-8494-49C9-9D75-72D1C9EF0E5F}" type="datetimeFigureOut">
              <a:rPr lang="sk-SK" smtClean="0"/>
              <a:t>12. 9. 2024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A04A-3985-4E38-8E65-0AF88A0E0A1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2778186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47907-8494-49C9-9D75-72D1C9EF0E5F}" type="datetimeFigureOut">
              <a:rPr lang="sk-SK" smtClean="0"/>
              <a:t>12. 9. 2024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A04A-3985-4E38-8E65-0AF88A0E0A1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4547718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47907-8494-49C9-9D75-72D1C9EF0E5F}" type="datetimeFigureOut">
              <a:rPr lang="sk-SK" smtClean="0"/>
              <a:t>12. 9. 2024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A04A-3985-4E38-8E65-0AF88A0E0A1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125263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47907-8494-49C9-9D75-72D1C9EF0E5F}" type="datetimeFigureOut">
              <a:rPr lang="sk-SK" smtClean="0"/>
              <a:t>12. 9. 2024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A04A-3985-4E38-8E65-0AF88A0E0A1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20620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47907-8494-49C9-9D75-72D1C9EF0E5F}" type="datetimeFigureOut">
              <a:rPr lang="sk-SK" smtClean="0"/>
              <a:t>12. 9. 2024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A04A-3985-4E38-8E65-0AF88A0E0A1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7312263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47907-8494-49C9-9D75-72D1C9EF0E5F}" type="datetimeFigureOut">
              <a:rPr lang="sk-SK" smtClean="0"/>
              <a:t>12. 9. 2024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A04A-3985-4E38-8E65-0AF88A0E0A1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966062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47907-8494-49C9-9D75-72D1C9EF0E5F}" type="datetimeFigureOut">
              <a:rPr lang="sk-SK" smtClean="0"/>
              <a:t>12. 9. 2024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A04A-3985-4E38-8E65-0AF88A0E0A1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115366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47907-8494-49C9-9D75-72D1C9EF0E5F}" type="datetimeFigureOut">
              <a:rPr lang="sk-SK" smtClean="0"/>
              <a:t>12. 9. 2024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A04A-3985-4E38-8E65-0AF88A0E0A1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426263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47907-8494-49C9-9D75-72D1C9EF0E5F}" type="datetimeFigureOut">
              <a:rPr lang="sk-SK" smtClean="0"/>
              <a:t>12. 9. 2024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A04A-3985-4E38-8E65-0AF88A0E0A1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2282374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/>
              <a:t>Kliknutím na ikonu pridáte obrázok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47907-8494-49C9-9D75-72D1C9EF0E5F}" type="datetimeFigureOut">
              <a:rPr lang="sk-SK" smtClean="0"/>
              <a:t>12. 9. 2024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A04A-3985-4E38-8E65-0AF88A0E0A1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211574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447907-8494-49C9-9D75-72D1C9EF0E5F}" type="datetimeFigureOut">
              <a:rPr lang="sk-SK" smtClean="0"/>
              <a:t>12. 9. 2024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333A04A-3985-4E38-8E65-0AF88A0E0A1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571233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2" r:id="rId1"/>
    <p:sldLayoutId id="2147483803" r:id="rId2"/>
    <p:sldLayoutId id="2147483804" r:id="rId3"/>
    <p:sldLayoutId id="2147483805" r:id="rId4"/>
    <p:sldLayoutId id="2147483806" r:id="rId5"/>
    <p:sldLayoutId id="2147483807" r:id="rId6"/>
    <p:sldLayoutId id="2147483808" r:id="rId7"/>
    <p:sldLayoutId id="2147483809" r:id="rId8"/>
    <p:sldLayoutId id="2147483810" r:id="rId9"/>
    <p:sldLayoutId id="2147483811" r:id="rId10"/>
    <p:sldLayoutId id="2147483812" r:id="rId11"/>
    <p:sldLayoutId id="2147483813" r:id="rId12"/>
    <p:sldLayoutId id="2147483814" r:id="rId13"/>
    <p:sldLayoutId id="2147483815" r:id="rId14"/>
    <p:sldLayoutId id="2147483816" r:id="rId15"/>
    <p:sldLayoutId id="214748381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helpdesk@iedu.sk" TargetMode="External"/><Relationship Id="rId2" Type="http://schemas.openxmlformats.org/officeDocument/2006/relationships/hyperlink" Target="mailto:alena.vravkova@russ-nr.sk" TargetMode="External"/><Relationship Id="rId1" Type="http://schemas.openxmlformats.org/officeDocument/2006/relationships/slideLayout" Target="../slideLayouts/slideLayout10.xml"/><Relationship Id="rId4" Type="http://schemas.openxmlformats.org/officeDocument/2006/relationships/hyperlink" Target="mailto:aktualiz&#225;cia_ris@minedu.sk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mailto:alena.vravkova@russ-nr.sk" TargetMode="External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3CF9C87-0C96-46B9-B7CD-FFCEF60A763B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609600"/>
            <a:ext cx="8713177" cy="2617177"/>
          </a:xfrm>
        </p:spPr>
        <p:txBody>
          <a:bodyPr>
            <a:normAutofit fontScale="90000"/>
          </a:bodyPr>
          <a:lstStyle/>
          <a:p>
            <a:pPr algn="ctr"/>
            <a:r>
              <a:rPr lang="sk-SK" dirty="0">
                <a:solidFill>
                  <a:schemeClr val="accent1">
                    <a:lumMod val="50000"/>
                  </a:schemeClr>
                </a:solidFill>
              </a:rPr>
              <a:t>Pracovné porady pre  riaditeľov škôl a   školských zariadení v územnej pôsobnosti RÚŠS v Nitre </a:t>
            </a:r>
            <a:br>
              <a:rPr lang="sk-SK" dirty="0">
                <a:solidFill>
                  <a:schemeClr val="accent1">
                    <a:lumMod val="50000"/>
                  </a:schemeClr>
                </a:solidFill>
              </a:rPr>
            </a:br>
            <a:br>
              <a:rPr lang="sk-SK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sk-SK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br>
              <a:rPr lang="sk-SK" dirty="0">
                <a:solidFill>
                  <a:schemeClr val="accent1">
                    <a:lumMod val="50000"/>
                  </a:schemeClr>
                </a:solidFill>
              </a:rPr>
            </a:br>
            <a:br>
              <a:rPr lang="sk-SK" dirty="0">
                <a:solidFill>
                  <a:schemeClr val="accent1">
                    <a:lumMod val="50000"/>
                  </a:schemeClr>
                </a:solidFill>
              </a:rPr>
            </a:br>
            <a:br>
              <a:rPr lang="sk-SK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sk-SK" dirty="0">
                <a:solidFill>
                  <a:schemeClr val="accent1">
                    <a:lumMod val="50000"/>
                  </a:schemeClr>
                </a:solidFill>
              </a:rPr>
              <a:t>september 2024 </a:t>
            </a:r>
            <a:br>
              <a:rPr lang="sk-SK" dirty="0">
                <a:solidFill>
                  <a:schemeClr val="accent1">
                    <a:lumMod val="50000"/>
                  </a:schemeClr>
                </a:solidFill>
              </a:rPr>
            </a:br>
            <a:br>
              <a:rPr lang="sk-SK" dirty="0">
                <a:solidFill>
                  <a:schemeClr val="accent1">
                    <a:lumMod val="50000"/>
                  </a:schemeClr>
                </a:solidFill>
              </a:rPr>
            </a:br>
            <a:br>
              <a:rPr lang="sk-SK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sk-SK" dirty="0">
                <a:solidFill>
                  <a:schemeClr val="accent1">
                    <a:lumMod val="50000"/>
                  </a:schemeClr>
                </a:solidFill>
              </a:rPr>
              <a:t>Mgr. Jana Bartová, vedúca Osobného úradu RÚŠS v Nitre</a:t>
            </a:r>
            <a:br>
              <a:rPr lang="sk-SK" dirty="0">
                <a:solidFill>
                  <a:schemeClr val="accent1">
                    <a:lumMod val="50000"/>
                  </a:schemeClr>
                </a:solidFill>
              </a:rPr>
            </a:br>
            <a:endParaRPr lang="sk-SK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70538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8F2C9B9-6694-44D8-AD5C-AB6B29E91D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10255" y="418062"/>
            <a:ext cx="7048323" cy="635835"/>
          </a:xfrm>
        </p:spPr>
        <p:txBody>
          <a:bodyPr>
            <a:noAutofit/>
          </a:bodyPr>
          <a:lstStyle/>
          <a:p>
            <a:pPr algn="ctr"/>
            <a:r>
              <a:rPr lang="sk-SK" sz="2400" dirty="0">
                <a:solidFill>
                  <a:schemeClr val="accent1">
                    <a:lumMod val="50000"/>
                  </a:schemeClr>
                </a:solidFill>
              </a:rPr>
              <a:t>Zber údajov RIS 2024/2025: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3B44151-0FEF-4EA9-ACBE-D7759434D9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62244" y="1633928"/>
            <a:ext cx="7766936" cy="4559550"/>
          </a:xfrm>
        </p:spPr>
        <p:txBody>
          <a:bodyPr>
            <a:normAutofit lnSpcReduction="10000"/>
          </a:bodyPr>
          <a:lstStyle/>
          <a:p>
            <a:pPr marL="285750" indent="-285750" algn="just" latinLnBrk="0">
              <a:buFont typeface="Wingdings" panose="05000000000000000000" pitchFamily="2" charset="2"/>
              <a:buChar char="Ø"/>
            </a:pPr>
            <a:r>
              <a:rPr lang="sk-SK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Aktuálne pokyny k zberu údajov za školy a školské zariadenia na školský rok 2024/2025 sú zverejnené na webovom sídle CRINFO htpps://crinfo.iedu.sk/RISPortal/</a:t>
            </a:r>
          </a:p>
          <a:p>
            <a:pPr marL="285750" indent="-285750" algn="just" latinLnBrk="0">
              <a:buFont typeface="Wingdings" panose="05000000000000000000" pitchFamily="2" charset="2"/>
              <a:buChar char="Ø"/>
            </a:pPr>
            <a:r>
              <a:rPr lang="sk-SK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Ďalšie doplňujúce informácie ohľadom výkazu 40-01 a ostatných výkazov Typu škôl sú zverejnené na CVTI, htpps://www.cvtisr.sk/cvti-sr-vedecka-kniznica/informacie-o-skolstve/zber-udajov/vykazy-typu-skol-msvvs-sr.html?page id=9989</a:t>
            </a:r>
          </a:p>
          <a:p>
            <a:pPr marL="285750" indent="-285750" algn="just" latinLnBrk="0">
              <a:buFont typeface="Wingdings" panose="05000000000000000000" pitchFamily="2" charset="2"/>
              <a:buChar char="Ø"/>
            </a:pPr>
            <a:r>
              <a:rPr lang="sk-SK" dirty="0">
                <a:latin typeface="Calibri" panose="020F0502020204030204" pitchFamily="34" charset="0"/>
                <a:ea typeface="Calibri" panose="020F0502020204030204" pitchFamily="34" charset="0"/>
              </a:rPr>
              <a:t>Po 15.9 je potrebné do RIS zasielať okrem dávky tieto údaje:</a:t>
            </a:r>
          </a:p>
          <a:p>
            <a:pPr marL="285750" indent="-285750" algn="just" latinLnBrk="0">
              <a:buFont typeface="Wingdings" panose="05000000000000000000" pitchFamily="2" charset="2"/>
              <a:buChar char="Ø"/>
            </a:pPr>
            <a:r>
              <a:rPr lang="sk-SK" dirty="0">
                <a:latin typeface="Calibri" panose="020F0502020204030204" pitchFamily="34" charset="0"/>
                <a:ea typeface="Calibri" panose="020F0502020204030204" pitchFamily="34" charset="0"/>
              </a:rPr>
              <a:t>1. do 31.8. bolo treba poslať dávku za absolventov 2023/2024,</a:t>
            </a:r>
          </a:p>
          <a:p>
            <a:pPr marL="285750" indent="-285750" algn="just" latinLnBrk="0">
              <a:buFont typeface="Wingdings" panose="05000000000000000000" pitchFamily="2" charset="2"/>
              <a:buChar char="Ø"/>
            </a:pPr>
            <a:r>
              <a:rPr lang="sk-SK" dirty="0">
                <a:latin typeface="Calibri" panose="020F0502020204030204" pitchFamily="34" charset="0"/>
                <a:ea typeface="Calibri" panose="020F0502020204030204" pitchFamily="34" charset="0"/>
              </a:rPr>
              <a:t>2. škole (MODUL školu), kde sú údaje o učebniciach, kapacitách, štipendiách a podobne,</a:t>
            </a:r>
          </a:p>
          <a:p>
            <a:pPr marL="285750" indent="-285750" algn="just" latinLnBrk="0">
              <a:buFont typeface="Wingdings" panose="05000000000000000000" pitchFamily="2" charset="2"/>
              <a:buChar char="Ø"/>
            </a:pPr>
            <a:r>
              <a:rPr lang="sk-SK" dirty="0">
                <a:latin typeface="Calibri" panose="020F0502020204030204" pitchFamily="34" charset="0"/>
                <a:ea typeface="Calibri" panose="020F0502020204030204" pitchFamily="34" charset="0"/>
              </a:rPr>
              <a:t>3. za zamestnancov – hlavne spojené MŠ pri ZŠ za celú školu – aj zamestnancov MŠ</a:t>
            </a:r>
          </a:p>
          <a:p>
            <a:pPr marL="285750" indent="-285750" algn="just" latinLnBrk="0">
              <a:buFont typeface="Wingdings" panose="05000000000000000000" pitchFamily="2" charset="2"/>
              <a:buChar char="Ø"/>
            </a:pPr>
            <a:r>
              <a:rPr lang="sk-SK" dirty="0">
                <a:latin typeface="Calibri" panose="020F0502020204030204" pitchFamily="34" charset="0"/>
                <a:ea typeface="Calibri" panose="020F0502020204030204" pitchFamily="34" charset="0"/>
              </a:rPr>
              <a:t>4. ZUŠ sa budú robiť klasicky.</a:t>
            </a:r>
          </a:p>
          <a:p>
            <a:pPr marL="285750" indent="-285750" algn="just" latinLnBrk="0">
              <a:buFont typeface="Arial" panose="020B0604020202020204" pitchFamily="34" charset="0"/>
              <a:buChar char="•"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8984521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FF92CF4-245C-4C2A-ADAA-F76BFBFA74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5" y="609600"/>
            <a:ext cx="8761940" cy="1000125"/>
          </a:xfrm>
        </p:spPr>
        <p:txBody>
          <a:bodyPr>
            <a:normAutofit fontScale="90000"/>
          </a:bodyPr>
          <a:lstStyle/>
          <a:p>
            <a:br>
              <a:rPr lang="sk-SK" sz="2400" dirty="0"/>
            </a:br>
            <a:br>
              <a:rPr lang="sk-SK" sz="2400" dirty="0"/>
            </a:br>
            <a:br>
              <a:rPr lang="sk-SK" sz="2400" dirty="0"/>
            </a:br>
            <a:br>
              <a:rPr lang="sk-SK" sz="2400" dirty="0"/>
            </a:br>
            <a:br>
              <a:rPr lang="sk-SK" sz="2400" dirty="0"/>
            </a:br>
            <a:br>
              <a:rPr lang="sk-SK" sz="2400" dirty="0"/>
            </a:br>
            <a:br>
              <a:rPr lang="sk-SK" sz="2400" dirty="0"/>
            </a:br>
            <a:br>
              <a:rPr lang="sk-SK" sz="2400" dirty="0"/>
            </a:br>
            <a:br>
              <a:rPr lang="sk-SK" sz="2400" dirty="0"/>
            </a:br>
            <a:r>
              <a:rPr lang="sk-SK" sz="2400" dirty="0"/>
              <a:t>Kontaktná osoba k zberu údajov za RÚŠS v Nitre:</a:t>
            </a:r>
            <a:br>
              <a:rPr lang="sk-SK" sz="2400" dirty="0"/>
            </a:br>
            <a:r>
              <a:rPr lang="sk-SK" sz="2400" b="1" dirty="0">
                <a:solidFill>
                  <a:schemeClr val="tx1"/>
                </a:solidFill>
              </a:rPr>
              <a:t>Bc. Alena Vravková: kontakt: </a:t>
            </a:r>
            <a:r>
              <a:rPr lang="sk-SK" sz="2400" b="1" dirty="0">
                <a:solidFill>
                  <a:schemeClr val="tx1"/>
                </a:solidFill>
                <a:hlinkClick r:id="rId2"/>
              </a:rPr>
              <a:t>alena.vravkova@russ-nr.sk</a:t>
            </a:r>
            <a:br>
              <a:rPr lang="sk-SK" sz="2400" b="1" dirty="0">
                <a:solidFill>
                  <a:schemeClr val="tx1"/>
                </a:solidFill>
              </a:rPr>
            </a:br>
            <a:r>
              <a:rPr lang="sk-SK" sz="2200" dirty="0">
                <a:solidFill>
                  <a:schemeClr val="tx1"/>
                </a:solidFill>
              </a:rPr>
              <a:t>prioritne využívať emailovú adresu ,iba v nutných prípadoch telefonický kontakt 037/32 26 402</a:t>
            </a:r>
            <a:br>
              <a:rPr lang="sk-SK" sz="2200" dirty="0">
                <a:solidFill>
                  <a:schemeClr val="tx1"/>
                </a:solidFill>
              </a:rPr>
            </a:br>
            <a:r>
              <a:rPr lang="sk-SK" sz="2200" dirty="0">
                <a:solidFill>
                  <a:schemeClr val="tx1"/>
                </a:solidFill>
              </a:rPr>
              <a:t>V prípade technických problémov kontaktuje: </a:t>
            </a:r>
            <a:r>
              <a:rPr lang="sk-SK" sz="2200" dirty="0">
                <a:solidFill>
                  <a:schemeClr val="tx1"/>
                </a:solidFill>
                <a:hlinkClick r:id="rId3"/>
              </a:rPr>
              <a:t>helpdesk@iedu.sk</a:t>
            </a:r>
            <a:br>
              <a:rPr lang="sk-SK" sz="2200" dirty="0">
                <a:solidFill>
                  <a:schemeClr val="tx1"/>
                </a:solidFill>
              </a:rPr>
            </a:br>
            <a:r>
              <a:rPr lang="sk-SK" sz="2200" dirty="0">
                <a:solidFill>
                  <a:schemeClr val="tx1"/>
                </a:solidFill>
              </a:rPr>
              <a:t>V prípade otázok k RIS: </a:t>
            </a:r>
            <a:r>
              <a:rPr lang="sk-SK" sz="2200" dirty="0">
                <a:solidFill>
                  <a:schemeClr val="tx1"/>
                </a:solidFill>
                <a:hlinkClick r:id="rId4"/>
              </a:rPr>
              <a:t>aktualizácia_ris@minedu.sk</a:t>
            </a:r>
            <a:br>
              <a:rPr lang="sk-SK" sz="2200" dirty="0">
                <a:solidFill>
                  <a:schemeClr val="tx1"/>
                </a:solidFill>
              </a:rPr>
            </a:br>
            <a:r>
              <a:rPr lang="sk-SK" sz="2200" dirty="0">
                <a:solidFill>
                  <a:schemeClr val="tx1"/>
                </a:solidFill>
              </a:rPr>
              <a:t>telefón: +421800138033-volba1( v pracovných dňoch 8.00-16.00 hod</a:t>
            </a:r>
            <a:br>
              <a:rPr lang="sk-SK" sz="2200" b="1" dirty="0">
                <a:solidFill>
                  <a:schemeClr val="tx1"/>
                </a:solidFill>
              </a:rPr>
            </a:br>
            <a:endParaRPr lang="sk-SK" sz="2200" b="1" dirty="0">
              <a:solidFill>
                <a:schemeClr val="tx1"/>
              </a:solidFill>
            </a:endParaRP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DD31C393-865B-482E-9989-E0422CA8E8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2087" y="1490134"/>
            <a:ext cx="9051037" cy="1439334"/>
          </a:xfrm>
        </p:spPr>
        <p:txBody>
          <a:bodyPr>
            <a:normAutofit/>
          </a:bodyPr>
          <a:lstStyle/>
          <a:p>
            <a:pPr marL="285750" indent="-285750" algn="just">
              <a:buFont typeface="Wingdings" panose="05000000000000000000" pitchFamily="2" charset="2"/>
              <a:buChar char="Ø"/>
            </a:pPr>
            <a:endParaRPr lang="sk-SK" b="1" dirty="0"/>
          </a:p>
          <a:p>
            <a:pPr algn="just"/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8672661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EFE90A6-897D-4752-B36B-E7BE1D4022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609600"/>
            <a:ext cx="8435803" cy="922867"/>
          </a:xfrm>
        </p:spPr>
        <p:txBody>
          <a:bodyPr/>
          <a:lstStyle/>
          <a:p>
            <a:r>
              <a:rPr lang="sk-SK" dirty="0"/>
              <a:t>Aktualizácia informácií v RIS: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3B1CD1FA-FE58-47F4-B5A7-C8209543CD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77335" y="1769533"/>
            <a:ext cx="8596668" cy="4271829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sz="1600" dirty="0"/>
              <a:t>V prípade zmeny riaditeľa, vedúcej školskej jedálne, čísla telefónu, emailovej adresy a pod.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sz="1600" dirty="0"/>
              <a:t>Je potrebné uvedené zmeny nahlásiť písomne na zverejnenom formulári na stránke RÚŠS Nitra v oddiely štatistika a zaslať na kontaktnú osobu </a:t>
            </a:r>
            <a:r>
              <a:rPr lang="sk-SK" sz="1600" dirty="0">
                <a:hlinkClick r:id="rId2"/>
              </a:rPr>
              <a:t>alena.vravkova@russ-nr.sk</a:t>
            </a:r>
            <a:r>
              <a:rPr lang="sk-SK" sz="1600" dirty="0"/>
              <a:t>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sz="1600" dirty="0"/>
              <a:t>V prípade ak sa jedná o nového riaditeľa alebo riaditeľa, ktorý prešiel opakovane výberovým konaním je potrebné spolu s vyplneným formulárom zaslať aj Menovací dekrét riaditeľa. </a:t>
            </a:r>
          </a:p>
        </p:txBody>
      </p:sp>
    </p:spTree>
    <p:extLst>
      <p:ext uri="{BB962C8B-B14F-4D97-AF65-F5344CB8AC3E}">
        <p14:creationId xmlns:p14="http://schemas.microsoft.com/office/powerpoint/2010/main" val="6988559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3566317-ED6C-42F7-A26B-086162A01F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z="2400" i="0" dirty="0">
                <a:solidFill>
                  <a:schemeClr val="accent2"/>
                </a:solidFill>
                <a:effectLst/>
              </a:rPr>
              <a:t>Bezúhonnosť - odpis registra trestov § 15 138/2019 </a:t>
            </a:r>
            <a:r>
              <a:rPr lang="sk-SK" sz="2400" i="0" dirty="0" err="1">
                <a:solidFill>
                  <a:schemeClr val="accent2"/>
                </a:solidFill>
                <a:effectLst/>
              </a:rPr>
              <a:t>Z.z</a:t>
            </a:r>
            <a:r>
              <a:rPr lang="sk-SK" sz="2400" i="0" dirty="0">
                <a:solidFill>
                  <a:schemeClr val="accent2"/>
                </a:solidFill>
                <a:effectLst/>
              </a:rPr>
              <a:t>.</a:t>
            </a:r>
            <a:br>
              <a:rPr lang="sk-SK" b="1" i="0" dirty="0">
                <a:solidFill>
                  <a:schemeClr val="accent2"/>
                </a:solidFill>
                <a:effectLst/>
                <a:latin typeface="Source Sans Pro" panose="020B0604020202020204" pitchFamily="34" charset="0"/>
              </a:rPr>
            </a:br>
            <a:endParaRPr lang="sk-SK" dirty="0">
              <a:solidFill>
                <a:schemeClr val="accent2"/>
              </a:solidFill>
            </a:endParaRP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F71B92FE-945D-4B13-8E90-5608D5CE54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2925" y="1162051"/>
            <a:ext cx="9315450" cy="4879312"/>
          </a:xfrm>
        </p:spPr>
        <p:txBody>
          <a:bodyPr>
            <a:normAutofit fontScale="47500" lnSpcReduction="20000"/>
          </a:bodyPr>
          <a:lstStyle/>
          <a:p>
            <a:pPr algn="just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sk-SK" sz="3400" b="0" dirty="0">
                <a:solidFill>
                  <a:schemeClr val="tx1"/>
                </a:solidFill>
                <a:effectLst/>
              </a:rPr>
              <a:t>zamestnávateľ overuje spĺňanie predpokladu bezúhonnosti v centrálnom registri</a:t>
            </a:r>
          </a:p>
          <a:p>
            <a:pPr algn="just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sk-SK" sz="3400" b="0" dirty="0">
                <a:solidFill>
                  <a:schemeClr val="tx1"/>
                </a:solidFill>
                <a:effectLst/>
              </a:rPr>
              <a:t>zamestnávateľ </a:t>
            </a:r>
            <a:r>
              <a:rPr lang="sk-SK" sz="3400" b="0" dirty="0" err="1">
                <a:solidFill>
                  <a:schemeClr val="tx1"/>
                </a:solidFill>
                <a:effectLst/>
              </a:rPr>
              <a:t>pedag</a:t>
            </a:r>
            <a:r>
              <a:rPr lang="sk-SK" sz="3400" b="0" dirty="0">
                <a:solidFill>
                  <a:schemeClr val="tx1"/>
                </a:solidFill>
                <a:effectLst/>
              </a:rPr>
              <a:t>. alebo odborného zamestnanca školy alebo školského zariadenia skutočnosť, či </a:t>
            </a:r>
            <a:r>
              <a:rPr lang="sk-SK" sz="3400" b="0" dirty="0" err="1">
                <a:solidFill>
                  <a:schemeClr val="tx1"/>
                </a:solidFill>
                <a:effectLst/>
              </a:rPr>
              <a:t>pedag</a:t>
            </a:r>
            <a:r>
              <a:rPr lang="sk-SK" sz="3400" b="0" dirty="0">
                <a:solidFill>
                  <a:schemeClr val="tx1"/>
                </a:solidFill>
                <a:effectLst/>
              </a:rPr>
              <a:t>. alebo odborný zamestnanec spĺňa predpoklad bezúhonnosti alebo nespĺňa predpoklad bezúhonnosti zapíše do centrálneho registra</a:t>
            </a:r>
          </a:p>
          <a:p>
            <a:pPr algn="just"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sk-SK" sz="3400" b="0" dirty="0">
              <a:solidFill>
                <a:schemeClr val="tx1"/>
              </a:solidFill>
              <a:effectLst/>
            </a:endParaRPr>
          </a:p>
          <a:p>
            <a:pPr marL="0" indent="0">
              <a:spcAft>
                <a:spcPts val="750"/>
              </a:spcAft>
              <a:buNone/>
            </a:pPr>
            <a:r>
              <a:rPr lang="sk-SK" sz="3400" b="1" dirty="0">
                <a:solidFill>
                  <a:schemeClr val="tx1"/>
                </a:solidFill>
                <a:effectLst/>
              </a:rPr>
              <a:t>Praktická realizácia vyššie uvedeného je realizovaná školami alebo školskými zariadeniami na tejto stránke nasledovným postupom:</a:t>
            </a:r>
          </a:p>
          <a:p>
            <a:pPr marL="0" indent="0">
              <a:spcAft>
                <a:spcPts val="750"/>
              </a:spcAft>
              <a:buNone/>
            </a:pPr>
            <a:br>
              <a:rPr lang="sk-SK" sz="3400" b="0" dirty="0">
                <a:solidFill>
                  <a:schemeClr val="tx1"/>
                </a:solidFill>
                <a:effectLst/>
              </a:rPr>
            </a:br>
            <a:r>
              <a:rPr lang="sk-SK" sz="3400" b="0" dirty="0">
                <a:solidFill>
                  <a:schemeClr val="tx1"/>
                </a:solidFill>
                <a:effectLst/>
              </a:rPr>
              <a:t>Škola, ktorá je zamestnávateľom zamestnanca a musí zadať do systému výsledok vyhodnotenia:</a:t>
            </a:r>
            <a:br>
              <a:rPr lang="sk-SK" sz="3400" b="0" dirty="0">
                <a:solidFill>
                  <a:schemeClr val="tx1"/>
                </a:solidFill>
                <a:effectLst/>
              </a:rPr>
            </a:br>
            <a:r>
              <a:rPr lang="sk-SK" sz="3400" b="0" dirty="0">
                <a:solidFill>
                  <a:schemeClr val="tx1"/>
                </a:solidFill>
                <a:effectLst/>
              </a:rPr>
              <a:t>a. Na záložke „Bezúhonnosť“ zvolí „Prihlásenie zamestnávateľa“</a:t>
            </a:r>
            <a:br>
              <a:rPr lang="sk-SK" sz="3400" b="0" dirty="0">
                <a:solidFill>
                  <a:schemeClr val="tx1"/>
                </a:solidFill>
                <a:effectLst/>
              </a:rPr>
            </a:br>
            <a:r>
              <a:rPr lang="sk-SK" sz="3400" b="0" dirty="0">
                <a:solidFill>
                  <a:schemeClr val="tx1"/>
                </a:solidFill>
                <a:effectLst/>
              </a:rPr>
              <a:t>b. Zobrazí sa obrazovka „Vyhodnotenie bezúhonnosti“ a tam zvolí „Zápis vyhodnotenia  bezúhonnosti“</a:t>
            </a:r>
            <a:br>
              <a:rPr lang="sk-SK" sz="3400" b="0" dirty="0">
                <a:solidFill>
                  <a:schemeClr val="tx1"/>
                </a:solidFill>
                <a:effectLst/>
              </a:rPr>
            </a:br>
            <a:r>
              <a:rPr lang="sk-SK" sz="3400" b="0" dirty="0">
                <a:solidFill>
                  <a:schemeClr val="tx1"/>
                </a:solidFill>
                <a:effectLst/>
              </a:rPr>
              <a:t>c. Zobrazí sa obrazovka, na ktorej zadá údaje osoby a výsledok vyhodnotenia bezúhonnosti.</a:t>
            </a:r>
          </a:p>
          <a:p>
            <a:pPr marL="0" indent="0">
              <a:spcAft>
                <a:spcPts val="750"/>
              </a:spcAft>
              <a:buNone/>
            </a:pPr>
            <a:r>
              <a:rPr lang="sk-SK" sz="3400" b="0" dirty="0">
                <a:solidFill>
                  <a:schemeClr val="tx1"/>
                </a:solidFill>
                <a:effectLst/>
              </a:rPr>
              <a:t>Škola, ktorá</a:t>
            </a:r>
            <a:r>
              <a:rPr lang="sk-SK" sz="3400" dirty="0">
                <a:solidFill>
                  <a:schemeClr val="tx1"/>
                </a:solidFill>
              </a:rPr>
              <a:t> </a:t>
            </a:r>
            <a:r>
              <a:rPr lang="sk-SK" sz="3400" b="0" dirty="0">
                <a:solidFill>
                  <a:schemeClr val="tx1"/>
                </a:solidFill>
                <a:effectLst/>
              </a:rPr>
              <a:t>chce vyhľadať výsledok vyhodnotenia bezúhonnosti zamestnanca:</a:t>
            </a:r>
            <a:br>
              <a:rPr lang="sk-SK" sz="3400" b="0" dirty="0">
                <a:solidFill>
                  <a:schemeClr val="tx1"/>
                </a:solidFill>
                <a:effectLst/>
              </a:rPr>
            </a:br>
            <a:r>
              <a:rPr lang="sk-SK" sz="3400" b="0" dirty="0">
                <a:solidFill>
                  <a:schemeClr val="tx1"/>
                </a:solidFill>
                <a:effectLst/>
              </a:rPr>
              <a:t>a. Na záložke „Bezúhonnosť“ zvolí „Prihlásenie zamestnávateľa“</a:t>
            </a:r>
            <a:br>
              <a:rPr lang="sk-SK" sz="3400" b="0" dirty="0">
                <a:solidFill>
                  <a:schemeClr val="tx1"/>
                </a:solidFill>
                <a:effectLst/>
              </a:rPr>
            </a:br>
            <a:r>
              <a:rPr lang="sk-SK" sz="3400" b="0" dirty="0">
                <a:solidFill>
                  <a:schemeClr val="tx1"/>
                </a:solidFill>
                <a:effectLst/>
              </a:rPr>
              <a:t>b. Zobrazí sa obrazovka „Vyhodnotenie bezúhonnosti“, tam zvolí „Zobrazenie vyhodnotenia bezúhonnosti“</a:t>
            </a:r>
            <a:br>
              <a:rPr lang="sk-SK" sz="3400" b="0" dirty="0">
                <a:solidFill>
                  <a:schemeClr val="tx1"/>
                </a:solidFill>
                <a:effectLst/>
              </a:rPr>
            </a:br>
            <a:r>
              <a:rPr lang="sk-SK" sz="3400" b="0" dirty="0">
                <a:solidFill>
                  <a:schemeClr val="tx1"/>
                </a:solidFill>
                <a:effectLst/>
              </a:rPr>
              <a:t>c. Zobrazí sa obrazovka „Zobrazenie vyhodnotenia bezúhonnosti“, tam zadá údaje osoby a dá „Zobraziť výsledok vyhodnotenia bezúhonnosti“.</a:t>
            </a:r>
          </a:p>
          <a:p>
            <a:endParaRPr lang="sk-SK" sz="3400" dirty="0"/>
          </a:p>
        </p:txBody>
      </p:sp>
    </p:spTree>
    <p:extLst>
      <p:ext uri="{BB962C8B-B14F-4D97-AF65-F5344CB8AC3E}">
        <p14:creationId xmlns:p14="http://schemas.microsoft.com/office/powerpoint/2010/main" val="37115576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2241BF0-ABDB-446E-8EE5-8A82ADA61B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83783" y="2911288"/>
            <a:ext cx="6248399" cy="247650"/>
          </a:xfrm>
        </p:spPr>
        <p:txBody>
          <a:bodyPr>
            <a:normAutofit fontScale="90000"/>
          </a:bodyPr>
          <a:lstStyle/>
          <a:p>
            <a:pPr algn="ctr"/>
            <a:r>
              <a:rPr lang="sk-SK" dirty="0"/>
              <a:t>Ďakujem za pozornosť</a:t>
            </a:r>
          </a:p>
        </p:txBody>
      </p:sp>
    </p:spTree>
    <p:extLst>
      <p:ext uri="{BB962C8B-B14F-4D97-AF65-F5344CB8AC3E}">
        <p14:creationId xmlns:p14="http://schemas.microsoft.com/office/powerpoint/2010/main" val="2054990997"/>
      </p:ext>
    </p:extLst>
  </p:cSld>
  <p:clrMapOvr>
    <a:masterClrMapping/>
  </p:clrMapOvr>
</p:sld>
</file>

<file path=ppt/theme/theme1.xml><?xml version="1.0" encoding="utf-8"?>
<a:theme xmlns:a="http://schemas.openxmlformats.org/drawingml/2006/main" name="Fazeta">
  <a:themeElements>
    <a:clrScheme name="Faz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z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818</TotalTime>
  <Words>303</Words>
  <Application>Microsoft Office PowerPoint</Application>
  <PresentationFormat>Širokouhlá</PresentationFormat>
  <Paragraphs>22</Paragraphs>
  <Slides>6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7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6</vt:i4>
      </vt:variant>
    </vt:vector>
  </HeadingPairs>
  <TitlesOfParts>
    <vt:vector size="14" baseType="lpstr">
      <vt:lpstr>Arial</vt:lpstr>
      <vt:lpstr>Calibri</vt:lpstr>
      <vt:lpstr>Source Sans Pro</vt:lpstr>
      <vt:lpstr>Times New Roman</vt:lpstr>
      <vt:lpstr>Trebuchet MS</vt:lpstr>
      <vt:lpstr>Wingdings</vt:lpstr>
      <vt:lpstr>Wingdings 3</vt:lpstr>
      <vt:lpstr>Fazeta</vt:lpstr>
      <vt:lpstr>Pracovné porady pre  riaditeľov škôl a   školských zariadení v územnej pôsobnosti RÚŠS v Nitre       september 2024    Mgr. Jana Bartová, vedúca Osobného úradu RÚŠS v Nitre </vt:lpstr>
      <vt:lpstr>Zber údajov RIS 2024/2025:</vt:lpstr>
      <vt:lpstr>         Kontaktná osoba k zberu údajov za RÚŠS v Nitre: Bc. Alena Vravková: kontakt: alena.vravkova@russ-nr.sk prioritne využívať emailovú adresu ,iba v nutných prípadoch telefonický kontakt 037/32 26 402 V prípade technických problémov kontaktuje: helpdesk@iedu.sk V prípade otázok k RIS: aktualizácia_ris@minedu.sk telefón: +421800138033-volba1( v pracovných dňoch 8.00-16.00 hod </vt:lpstr>
      <vt:lpstr>Aktualizácia informácií v RIS:</vt:lpstr>
      <vt:lpstr>Bezúhonnosť - odpis registra trestov § 15 138/2019 Z.z. </vt:lpstr>
      <vt:lpstr>Ďakujem za pozornosť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435 VYHLÁŠKA Ministerstva školstva, vedy, výskumu a športu Slovenskej republiky z 18. decembra 2020 o štruktúre a obsahu správ o výchovno-vzdelávacej činnosti, jej výsledkoch a podmienkach škôl a školských zariadení</dc:title>
  <dc:creator>Bohuslava Morová</dc:creator>
  <cp:lastModifiedBy>Ingrid Hrnčárová</cp:lastModifiedBy>
  <cp:revision>101</cp:revision>
  <dcterms:created xsi:type="dcterms:W3CDTF">2023-11-25T20:17:15Z</dcterms:created>
  <dcterms:modified xsi:type="dcterms:W3CDTF">2024-09-12T19:09:49Z</dcterms:modified>
</cp:coreProperties>
</file>