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45"/>
  </p:notesMasterIdLst>
  <p:sldIdLst>
    <p:sldId id="256" r:id="rId4"/>
    <p:sldId id="257" r:id="rId5"/>
    <p:sldId id="281" r:id="rId6"/>
    <p:sldId id="271" r:id="rId7"/>
    <p:sldId id="270" r:id="rId8"/>
    <p:sldId id="276" r:id="rId9"/>
    <p:sldId id="466" r:id="rId10"/>
    <p:sldId id="455" r:id="rId11"/>
    <p:sldId id="457" r:id="rId12"/>
    <p:sldId id="460" r:id="rId13"/>
    <p:sldId id="461" r:id="rId14"/>
    <p:sldId id="459" r:id="rId15"/>
    <p:sldId id="462" r:id="rId16"/>
    <p:sldId id="463" r:id="rId17"/>
    <p:sldId id="464" r:id="rId18"/>
    <p:sldId id="275" r:id="rId19"/>
    <p:sldId id="320" r:id="rId20"/>
    <p:sldId id="370" r:id="rId21"/>
    <p:sldId id="371" r:id="rId22"/>
    <p:sldId id="278" r:id="rId23"/>
    <p:sldId id="279" r:id="rId24"/>
    <p:sldId id="277" r:id="rId25"/>
    <p:sldId id="287" r:id="rId26"/>
    <p:sldId id="286" r:id="rId27"/>
    <p:sldId id="297" r:id="rId28"/>
    <p:sldId id="298" r:id="rId29"/>
    <p:sldId id="302" r:id="rId30"/>
    <p:sldId id="300" r:id="rId31"/>
    <p:sldId id="299" r:id="rId32"/>
    <p:sldId id="301" r:id="rId33"/>
    <p:sldId id="307" r:id="rId34"/>
    <p:sldId id="304" r:id="rId35"/>
    <p:sldId id="319" r:id="rId36"/>
    <p:sldId id="309" r:id="rId37"/>
    <p:sldId id="308" r:id="rId38"/>
    <p:sldId id="465" r:id="rId39"/>
    <p:sldId id="303" r:id="rId40"/>
    <p:sldId id="311" r:id="rId41"/>
    <p:sldId id="305" r:id="rId42"/>
    <p:sldId id="312" r:id="rId43"/>
    <p:sldId id="280" r:id="rId44"/>
  </p:sldIdLst>
  <p:sldSz cx="9144000" cy="6858000" type="screen4x3"/>
  <p:notesSz cx="9947275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5" autoAdjust="0"/>
    <p:restoredTop sz="87808" autoAdjust="0"/>
  </p:normalViewPr>
  <p:slideViewPr>
    <p:cSldViewPr snapToGrid="0">
      <p:cViewPr varScale="1">
        <p:scale>
          <a:sx n="67" d="100"/>
          <a:sy n="67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10E7-F82A-4BB3-838A-8D15237BB0F0}" type="datetimeFigureOut">
              <a:rPr lang="sk-SK" smtClean="0"/>
              <a:t>12. 9. 2024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3A8E1-00A3-4E72-B4C3-8B44068507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93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3A8E1-00A3-4E72-B4C3-8B44068507F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51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3A8E1-00A3-4E72-B4C3-8B44068507F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38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2920" y="4985640"/>
            <a:ext cx="8183160" cy="487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" name="Zástupný symbol dátumu 3">
            <a:extLst>
              <a:ext uri="{FF2B5EF4-FFF2-40B4-BE49-F238E27FC236}">
                <a16:creationId xmlns:a16="http://schemas.microsoft.com/office/drawing/2014/main" id="{293C45DE-93C5-EE4F-DC61-A2282EE1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4">
            <a:extLst>
              <a:ext uri="{FF2B5EF4-FFF2-40B4-BE49-F238E27FC236}">
                <a16:creationId xmlns:a16="http://schemas.microsoft.com/office/drawing/2014/main" id="{19989F6B-DC41-0519-E6BC-5D1693C2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>
            <a:extLst>
              <a:ext uri="{FF2B5EF4-FFF2-40B4-BE49-F238E27FC236}">
                <a16:creationId xmlns:a16="http://schemas.microsoft.com/office/drawing/2014/main" id="{41A861DB-9C4F-852C-0D69-78559E60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1BA1-B8B7-4602-9DF7-293FBE07B65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961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02920" y="4985640"/>
            <a:ext cx="8183160" cy="487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2920" y="4985640"/>
            <a:ext cx="8183160" cy="487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418680" y="434160"/>
            <a:ext cx="8305920" cy="548568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18680" y="434160"/>
            <a:ext cx="8305920" cy="3108240"/>
          </a:xfrm>
          <a:prstGeom prst="roundRect">
            <a:avLst>
              <a:gd name="adj" fmla="val 4578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418680" y="434160"/>
            <a:ext cx="8305920" cy="548568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04920" y="329040"/>
            <a:ext cx="8531280" cy="619596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blurRad="76200" dist="5076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418680" y="434160"/>
            <a:ext cx="8305920" cy="548568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st="381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502920" y="4985640"/>
            <a:ext cx="8183160" cy="1050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721800" y="761560"/>
            <a:ext cx="7771680" cy="18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b">
            <a:normAutofit fontScale="86000" lnSpcReduction="20000"/>
          </a:bodyPr>
          <a:lstStyle/>
          <a:p>
            <a:pPr>
              <a:lnSpc>
                <a:spcPct val="100000"/>
              </a:lnSpc>
            </a:pPr>
            <a:r>
              <a:rPr lang="sk-SK" sz="4000" b="1" strike="noStrike" spc="-1" dirty="0">
                <a:solidFill>
                  <a:srgbClr val="222076"/>
                </a:solidFill>
                <a:latin typeface="Verdana"/>
              </a:rPr>
              <a:t>Skúsenosti z výkonu </a:t>
            </a:r>
            <a:br>
              <a:rPr dirty="0"/>
            </a:br>
            <a:r>
              <a:rPr lang="sk-SK" sz="4000" b="1" strike="noStrike" spc="-1" dirty="0">
                <a:solidFill>
                  <a:srgbClr val="222076"/>
                </a:solidFill>
                <a:latin typeface="Verdana"/>
              </a:rPr>
              <a:t>štátneho zdravotného dozoru </a:t>
            </a:r>
          </a:p>
          <a:p>
            <a:pPr>
              <a:lnSpc>
                <a:spcPct val="100000"/>
              </a:lnSpc>
            </a:pPr>
            <a:r>
              <a:rPr lang="sk-SK" sz="4000" b="1" strike="noStrike" spc="-1" dirty="0">
                <a:solidFill>
                  <a:srgbClr val="222076"/>
                </a:solidFill>
                <a:latin typeface="Verdana"/>
              </a:rPr>
              <a:t>v zariadeniach pre deti a mládež</a:t>
            </a:r>
            <a:endParaRPr lang="sk-SK" sz="4000" b="0" strike="noStrike" spc="-1" dirty="0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11640" y="3632200"/>
            <a:ext cx="7992000" cy="26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0" rIns="90000" bIns="45000">
            <a:normAutofit fontScale="92500" lnSpcReduction="10000"/>
          </a:bodyPr>
          <a:lstStyle/>
          <a:p>
            <a:pPr marL="36720" algn="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36720" algn="just">
              <a:lnSpc>
                <a:spcPct val="100000"/>
              </a:lnSpc>
            </a:pPr>
            <a:r>
              <a:rPr lang="sk-SK" sz="2000" b="0" strike="noStrike" spc="-1" dirty="0">
                <a:solidFill>
                  <a:srgbClr val="000000"/>
                </a:solidFill>
                <a:latin typeface="Verdana"/>
              </a:rPr>
              <a:t>Regionálny úrad verejného zdravotníctva so sídlom v Nitre</a:t>
            </a:r>
            <a:endParaRPr lang="sk-SK" sz="2000" b="0" strike="noStrike" spc="-1" dirty="0">
              <a:latin typeface="Arial"/>
            </a:endParaRP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  <a:p>
            <a:pPr marL="36720" algn="just">
              <a:lnSpc>
                <a:spcPct val="100000"/>
              </a:lnSpc>
            </a:pPr>
            <a:r>
              <a:rPr lang="sk-SK" sz="2000" b="0" strike="noStrike" spc="-1" dirty="0">
                <a:solidFill>
                  <a:srgbClr val="000000"/>
                </a:solidFill>
                <a:latin typeface="Verdana"/>
              </a:rPr>
              <a:t>PhDr. Alena Gregušová, PhD., MPH</a:t>
            </a: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solidFill>
                <a:srgbClr val="000000"/>
              </a:solidFill>
              <a:latin typeface="Verdana"/>
            </a:endParaRP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solidFill>
                <a:srgbClr val="000000"/>
              </a:solidFill>
              <a:latin typeface="Verdana"/>
            </a:endParaRPr>
          </a:p>
          <a:p>
            <a:pPr marL="36720" algn="just">
              <a:lnSpc>
                <a:spcPct val="100000"/>
              </a:lnSpc>
            </a:pPr>
            <a:r>
              <a:rPr lang="sk-SK" sz="2000" spc="-1" dirty="0">
                <a:solidFill>
                  <a:srgbClr val="000000"/>
                </a:solidFill>
                <a:latin typeface="Verdana"/>
              </a:rPr>
              <a:t>Pracovná porada riaditeľov škôl a školských zariadení </a:t>
            </a:r>
          </a:p>
          <a:p>
            <a:pPr marL="36720" algn="just">
              <a:lnSpc>
                <a:spcPct val="100000"/>
              </a:lnSpc>
            </a:pPr>
            <a:r>
              <a:rPr lang="sk-SK" sz="2000" spc="-1" dirty="0">
                <a:solidFill>
                  <a:srgbClr val="000000"/>
                </a:solidFill>
                <a:latin typeface="Verdana"/>
              </a:rPr>
              <a:t>v zriaďovateľskej pôsobnosti RÚŠS v Nitre</a:t>
            </a:r>
          </a:p>
          <a:p>
            <a:pPr marL="36720" algn="just">
              <a:lnSpc>
                <a:spcPct val="100000"/>
              </a:lnSpc>
            </a:pPr>
            <a:r>
              <a:rPr lang="sk-SK" sz="2000" spc="-1" dirty="0">
                <a:solidFill>
                  <a:srgbClr val="000000"/>
                </a:solidFill>
                <a:latin typeface="Verdana"/>
              </a:rPr>
              <a:t>09.09.2024</a:t>
            </a:r>
          </a:p>
          <a:p>
            <a:pPr marL="36720" algn="just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  <a:p>
            <a:pPr marL="36720" algn="r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C9ED4-D1B4-4AF0-4EB0-DDB1911A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623914-4D87-8A0D-3004-46ABC6B315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669" y="1971676"/>
            <a:ext cx="8144056" cy="3886200"/>
          </a:xfrm>
        </p:spPr>
        <p:txBody>
          <a:bodyPr>
            <a:normAutofit/>
          </a:bodyPr>
          <a:lstStyle/>
          <a:p>
            <a:pPr indent="449263" algn="just"/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Vo vzorkách stolice u 2 chorých detí bol dňa 13.03.2024 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potvrdený </a:t>
            </a:r>
            <a:r>
              <a:rPr lang="sk-SK" altLang="sk-SK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imunochromatografickým</a:t>
            </a:r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vyšetrením  v laboratóriu OKM FN Nitra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  </a:t>
            </a:r>
          </a:p>
          <a:p>
            <a:pPr indent="449263" algn="just"/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Na  ďalšiu diagnostiku týchto vzoriek bol požitý v laboratóriu RÚVZ Nitra diagnostický set určený na špecifickú detekciu a diferenciáciu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norovírusov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altLang="sk-SK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b="1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II 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(GII) vo vzorkách ľudskej stolice, kontaminovaných povrchov alebo v potravinách.</a:t>
            </a:r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 laboratóriu extrahovali RNA zo vzoriek stolice, následne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amplifikovali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pomocou RT-PCR a pomocou fluorescenčných reportérových farbiacich sond sa detegovala RNA špecifická pre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GII.</a:t>
            </a:r>
          </a:p>
          <a:p>
            <a:pPr indent="449263" algn="just"/>
            <a:r>
              <a:rPr lang="sk-SK" altLang="sk-SK" sz="1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Norovírusy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sú malé neobalené vírusy s jednovláknovou RNA (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ssRNA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 Môžu byť zoskupené do 7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genoskupín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v súčasnosti s viac ako 30 genotypmi. Ľudské patogény boli doteraz opísané len z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 (GI) s 9 genotypmi, z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II (GII) s 22 genotypmi a z </a:t>
            </a:r>
            <a:r>
              <a:rPr lang="sk-SK" altLang="sk-SK" sz="1800" dirty="0" err="1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genoskupiny</a:t>
            </a:r>
            <a:r>
              <a:rPr lang="sk-SK" altLang="sk-SK" sz="1800" dirty="0">
                <a:solidFill>
                  <a:srgbClr val="22222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IV (GIV) s 2 genotypmi.</a:t>
            </a:r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/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/>
            <a:endParaRPr lang="sk-SK" altLang="sk-SK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B39C454-2362-BE73-32D4-42181290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782" y="386181"/>
            <a:ext cx="1803350" cy="103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5F61F-F0B3-A7C0-DB2C-6957BE59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588963"/>
            <a:ext cx="8534400" cy="758825"/>
          </a:xfrm>
        </p:spPr>
        <p:txBody>
          <a:bodyPr/>
          <a:lstStyle/>
          <a:p>
            <a:pPr>
              <a:defRPr/>
            </a:pPr>
            <a:b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  <a:b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k-SK" sz="1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79F7BB-D4CD-E69A-A5FA-5CF41442D1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0075" y="1717676"/>
            <a:ext cx="7943850" cy="4159250"/>
          </a:xfrm>
        </p:spPr>
        <p:txBody>
          <a:bodyPr>
            <a:normAutofit lnSpcReduction="10000"/>
          </a:bodyPr>
          <a:lstStyle/>
          <a:p>
            <a:pPr indent="449263" algn="just"/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 zariadení pre deti a mládež boli dňa 13.03.2024 nariadené </a:t>
            </a:r>
            <a:r>
              <a:rPr lang="sk-SK" altLang="sk-SK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protiepidemické</a:t>
            </a:r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opatrenia. </a:t>
            </a:r>
          </a:p>
          <a:p>
            <a:pPr indent="449263" algn="just">
              <a:buFont typeface="Wingdings 2" panose="05020102010507070707" pitchFamily="18" charset="2"/>
              <a:buNone/>
            </a:pPr>
            <a:endParaRPr lang="sk-SK" altLang="sk-SK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Ďalej dňa 13.03.2024 vydal RÚVZ so sídlom v Nitre rozhodnutie o nariadení opatrení na predchádzanie prenosným ochoreniam na základe epidemického výskytu ochorení gastrointestinálneho traktu pravdepodobne vírusovej etiológie u žiakov a zamestnancov uvedeného zariadenia pre deti a mládež – </a:t>
            </a:r>
            <a:r>
              <a:rPr lang="sk-SK" altLang="sk-SK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rozhodnutie o krátkodobom prerušení výchovno-vzdelávacieho procesu v danej škole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indent="449263" algn="just">
              <a:buFont typeface="Wingdings 2" panose="05020102010507070707" pitchFamily="18" charset="2"/>
              <a:buNone/>
            </a:pPr>
            <a:endParaRPr lang="sk-SK" altLang="sk-SK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V ten istý deň - 13.03.2024 popoludní bolo zároveň aj laboratórne potvrdené 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norovírusové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ochorenie u 2 hospitalizovaných detí, ktoré ochoreli v uvedenej epidémii. </a:t>
            </a:r>
          </a:p>
          <a:p>
            <a:pPr indent="449263" algn="just">
              <a:buFont typeface="Wingdings 2" panose="05020102010507070707" pitchFamily="18" charset="2"/>
              <a:buNone/>
            </a:pPr>
            <a:endParaRPr lang="sk-SK" altLang="sk-SK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Na základe tejto skutočnosti bolo možné považovať epidémiu za objasnenú. </a:t>
            </a:r>
          </a:p>
          <a:p>
            <a:pPr indent="449263" algn="just"/>
            <a:endParaRPr lang="sk-SK" altLang="sk-SK" sz="18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49263" algn="just"/>
            <a:endParaRPr lang="sk-SK" alt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1C8DB-7C0E-345D-5CD5-97DB168F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20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2771" name="Zástupný objekt pre obsah 2">
            <a:extLst>
              <a:ext uri="{FF2B5EF4-FFF2-40B4-BE49-F238E27FC236}">
                <a16:creationId xmlns:a16="http://schemas.microsoft.com/office/drawing/2014/main" id="{42BF2377-04A7-1488-0ADD-4ACCEC32D0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0100" y="1527175"/>
            <a:ext cx="7667626" cy="4121150"/>
          </a:xfrm>
        </p:spPr>
        <p:txBody>
          <a:bodyPr/>
          <a:lstStyle/>
          <a:p>
            <a:pPr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 Prvý prípad ochorenia v škole bol zaznamenaný v pondelok dňa 11.03.2024 predpoludním (pred konzumáciou obeda). Vysoký počet ochorení v škole bol spôsobený v dôsledku masívnej kontaminácii priestorov 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norovírusovými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časticami v krátkom časovom rozpätí medzi nástupom jednotlivých ochorení.</a:t>
            </a:r>
          </a:p>
          <a:p>
            <a:pPr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Chorí s 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norovírusovou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infekciou môžu vylučovať až miliardu </a:t>
            </a:r>
            <a:r>
              <a:rPr lang="sk-SK" altLang="sk-SK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norovírusových</a:t>
            </a:r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častíc. Vírus je vysoko infekčný a stačí len malé množstvo vírusových častíc (menej ako 100), aby niekto ochorel.  </a:t>
            </a:r>
          </a:p>
          <a:p>
            <a:endParaRPr lang="sk-SK" alt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209B09-6B18-3241-A604-C6AEEE93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49" y="3429000"/>
            <a:ext cx="4429911" cy="24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48F3B-88B0-A0C7-2334-ADCDF102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438150"/>
            <a:ext cx="8048265" cy="904876"/>
          </a:xfrm>
        </p:spPr>
        <p:txBody>
          <a:bodyPr/>
          <a:lstStyle/>
          <a:p>
            <a:pPr>
              <a:defRPr/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20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CCBD44-4BAB-9D3D-021D-E6C9368EF0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3874" y="1641475"/>
            <a:ext cx="7777163" cy="4035425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k-SK" sz="1800" b="1" dirty="0">
                <a:solidFill>
                  <a:srgbClr val="79003B"/>
                </a:solidFill>
                <a:latin typeface="Trebuchet MS" panose="020B0603020202020204" pitchFamily="34" charset="0"/>
              </a:rPr>
              <a:t>Nakazené osoby </a:t>
            </a:r>
            <a:r>
              <a:rPr lang="sk-SK" sz="1800" b="1" dirty="0" err="1">
                <a:solidFill>
                  <a:srgbClr val="79003B"/>
                </a:solidFill>
                <a:latin typeface="Trebuchet MS" panose="020B0603020202020204" pitchFamily="34" charset="0"/>
              </a:rPr>
              <a:t>norovírusom</a:t>
            </a:r>
            <a:r>
              <a:rPr lang="sk-SK" sz="1800" b="1" dirty="0">
                <a:solidFill>
                  <a:srgbClr val="79003B"/>
                </a:solidFill>
                <a:latin typeface="Trebuchet MS" panose="020B0603020202020204" pitchFamily="34" charset="0"/>
              </a:rPr>
              <a:t> môžu kontaminovať potraviny </a:t>
            </a:r>
            <a:endParaRPr lang="sk-SK" sz="1800" dirty="0">
              <a:solidFill>
                <a:srgbClr val="79003B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je hlavnou príčinou ochorení z kontaminovaných potravín.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Vírus môže ľahko kontaminovať potraviny, pretože je veľmi infekčný. Stačí len malé množstvo vírusových častíc (menej ako 100), aby niekto ochorel.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Jedlo môže byť kontaminované, keď: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• 	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infikovaní ľudia, ktorí majú stolicu alebo zvratky na rukách sa dotknú 	potravín,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• 	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je umiestnené na pultoch alebo povrchom znečistených infekčnou 	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tolicou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alebo zvratkami,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• 	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drobné kvapky zvratkov od infikovanej osoby sa dostanú vzduchom na 	jedlo.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sk-SK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sk-SK" dirty="0"/>
          </a:p>
        </p:txBody>
      </p:sp>
      <p:pic>
        <p:nvPicPr>
          <p:cNvPr id="33796" name="Obrázok 4">
            <a:extLst>
              <a:ext uri="{FF2B5EF4-FFF2-40B4-BE49-F238E27FC236}">
                <a16:creationId xmlns:a16="http://schemas.microsoft.com/office/drawing/2014/main" id="{CB75B6F0-7A8A-B6D3-4268-7601415F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73" y="1057275"/>
            <a:ext cx="1271653" cy="116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54B4D14-96F3-0837-5DFD-7D09777B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tipov na prevenciu šírenia Norovírusov </a:t>
            </a:r>
            <a:endParaRPr lang="pt-BR" altLang="sk-SK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6A5D80-5779-DCD6-BB4C-D40D6DC9FD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7699" y="1527175"/>
            <a:ext cx="7905751" cy="4140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it-IT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1. Dôkladne si umývať ruky </a:t>
            </a:r>
            <a:endParaRPr lang="it-IT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Vždy si dôkladne umyť ruky s mydlom a vodou: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	• 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po použití toalety, výmene plienky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pred jedlom, prípravou a manipuláciou s potravinami. </a:t>
            </a:r>
            <a:endParaRPr lang="sk-SK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Alkoholové dezinfekčné prípravky na ruky môžu byť použité ako prídavok k umývaniu rúk. Nemali by si používať ako náhrada za mydlo a vodu.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sk-SK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2. D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ô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kladne umy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ť 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zeleninu i potraviny a dostato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č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ne tepelne upravi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ť 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morsk</a:t>
            </a:r>
            <a:r>
              <a:rPr lang="sk-S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é </a:t>
            </a: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plody </a:t>
            </a:r>
            <a:endParaRPr lang="sk-SK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Starostlivo umyť ovocie a zeleninu pred prípravou a ich konzumáciou. Dostatočne tepelne upraviť morské plody (ustrice, iné mäkkýše a kôrovce) pred ich konzumáciou.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Treba si uvedomiť, že 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novorvírus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je veľmi odolný 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virus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, ktorý je schopný prežiť teplotu 140°F (60°C) počas varenia. </a:t>
            </a:r>
          </a:p>
          <a:p>
            <a:pPr algn="just"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Potraviny, ktorú sú kontaminované </a:t>
            </a:r>
            <a:r>
              <a:rPr lang="sk-SK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norovírusmi</a:t>
            </a: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sa nesmú použiť na konzumáciu.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36689DA4-74EA-4C14-B70C-F39F0A85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tipov na prevenciu šírenia Norovírusov </a:t>
            </a:r>
            <a:endParaRPr lang="pt-BR" altLang="sk-SK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44A983-225E-319B-E186-0FF57BC1D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6621" y="1527175"/>
            <a:ext cx="8229241" cy="41783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1800" b="1" dirty="0">
                <a:solidFill>
                  <a:srgbClr val="000000"/>
                </a:solidFill>
                <a:latin typeface="Trebuchet MS" panose="020B0603020202020204" pitchFamily="34" charset="0"/>
              </a:rPr>
              <a:t>3. </a:t>
            </a:r>
            <a:r>
              <a:rPr lang="sk-SK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Nepripravovať jedlo pre iných, keď ste chorý </a:t>
            </a:r>
            <a:endParaRPr lang="sk-SK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Nemali by ste pripravovať jedlo pre iných, keď ste chorí ani najmenej 2 až 3 dni po vyzdravení. </a:t>
            </a: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To platí aj pre chorých pracovníkov v školách, DD a zdravotníckych zariadeniach, a iných miestach, kde môžu byť vystavené osoby </a:t>
            </a:r>
            <a:r>
              <a:rPr lang="sk-SK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norovírusom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Informovať svojho vedúceho o príznakoch </a:t>
            </a:r>
            <a:r>
              <a:rPr lang="sk-SK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norovíruspovej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 choroby, alebo aj inej choroby. Choré deti musia byť mimo priestorov, kde sa manipuluje a pripravuje jedlo.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it-IT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4. Čistiť a dezinfikovať kontaminované povrchy </a:t>
            </a:r>
            <a:endParaRPr lang="it-IT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Povrchy a predmety znečistené zvratkami a stolicou okamžite dôkladne vyčistiť a </a:t>
            </a:r>
            <a:r>
              <a:rPr lang="sk-SK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vydenzifikovať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Použiť chlór v správnej koncentrácii, prípadne iné registrované dezinfekčné prípravky.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k-SK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5. Dôkladne vyprať bielizeň </a:t>
            </a:r>
            <a:endParaRPr lang="sk-SK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Okamžite odstrániť a vyprať oblečenie alebo posteľnú bielizeň, ktoré môžu byť kontaminované zvratkami alebo stolicou.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opatrne zobrať zašpinenú bielizeň, bez natriasania,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použiť jednorazové rukavice pri manipulácii so znečisteným riadom a umyť si ruky po zložení rukavíc,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k-SK" sz="16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sk-SK" sz="1600" dirty="0">
                <a:solidFill>
                  <a:srgbClr val="000000"/>
                </a:solidFill>
                <a:latin typeface="Calibri" panose="020F0502020204030204" pitchFamily="34" charset="0"/>
              </a:rPr>
              <a:t>vyprať kontaminovanú bielizeň s použitím vhodného pracieho prostriedku. </a:t>
            </a:r>
          </a:p>
          <a:p>
            <a:pPr>
              <a:defRPr/>
            </a:pPr>
            <a:endParaRPr lang="sk-SK" dirty="0"/>
          </a:p>
        </p:txBody>
      </p:sp>
      <p:pic>
        <p:nvPicPr>
          <p:cNvPr id="35844" name="Obrázok 4">
            <a:extLst>
              <a:ext uri="{FF2B5EF4-FFF2-40B4-BE49-F238E27FC236}">
                <a16:creationId xmlns:a16="http://schemas.microsoft.com/office/drawing/2014/main" id="{BB496148-5283-DFF9-7DB2-9A8F8E83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20" y="1021144"/>
            <a:ext cx="1194220" cy="7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2920" y="4983480"/>
            <a:ext cx="8183160" cy="9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3000"/>
          </a:bodyPr>
          <a:lstStyle/>
          <a:p>
            <a:pPr algn="ctr">
              <a:lnSpc>
                <a:spcPct val="100000"/>
              </a:lnSpc>
            </a:pPr>
            <a:r>
              <a:rPr lang="sk-SK" sz="2200" b="1" strike="noStrike" spc="-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Rozhodnutie</a:t>
            </a:r>
          </a:p>
          <a:p>
            <a:pPr algn="ctr">
              <a:lnSpc>
                <a:spcPct val="100000"/>
              </a:lnSpc>
            </a:pPr>
            <a:r>
              <a:rPr lang="sk-SK" sz="2200" b="1" strike="noStrike" spc="-1" dirty="0">
                <a:solidFill>
                  <a:schemeClr val="accent5">
                    <a:lumMod val="75000"/>
                  </a:schemeClr>
                </a:solidFill>
                <a:latin typeface="Verdana"/>
              </a:rPr>
              <a:t>k prerušeniu výchovno-vzdelávacieho procesu</a:t>
            </a:r>
            <a:endParaRPr lang="sk-SK" sz="2200" b="0" strike="noStrike" spc="-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68000" lnSpcReduction="20000"/>
          </a:bodyPr>
          <a:lstStyle/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riaditeľ školy alebo obec predloží žiadosť na prerušenie  výchovno-vzdelávacieho procesu  (počet chýbajúcich žiakov, dôvod – preukázateľným spôsobom – potvrdenie ošetrujúceho lekára),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k vydaniu rozhodnutia je potrebné  komplexné posúdenie aj zo strany epidemiológa na základe  chorobnosti na chrípku a CHPO v aktuálnom čase a v danom  regióne, 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s ohľadom na inkubačnú dobu epidemiológ  napomáha riaditeľovi školy   pri  určovaní  obdobia, na ktoré má byť vyučovací proces prerušený,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249"/>
              </a:spcBef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 </a:t>
            </a: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vydanie rozhodnutia 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len z dôvodu chrípky a CHPO</a:t>
            </a: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endParaRPr lang="sk-SK" sz="2800" b="1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9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"/>
            </a:pP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žiadosť </a:t>
            </a:r>
            <a:r>
              <a:rPr lang="sk-SK" sz="2800" strike="noStrike" spc="-1" dirty="0">
                <a:solidFill>
                  <a:srgbClr val="000000"/>
                </a:solidFill>
                <a:latin typeface="Verdana"/>
              </a:rPr>
              <a:t>už musí byť podaná elektronicky cez </a:t>
            </a:r>
            <a:r>
              <a:rPr lang="sk-SK" sz="2800" strike="noStrike" spc="-1" dirty="0" err="1">
                <a:solidFill>
                  <a:srgbClr val="000000"/>
                </a:solidFill>
                <a:latin typeface="Verdana"/>
              </a:rPr>
              <a:t>upvs</a:t>
            </a:r>
            <a:r>
              <a:rPr lang="sk-SK" sz="2800" strike="noStrike" spc="-1" dirty="0">
                <a:solidFill>
                  <a:srgbClr val="000000"/>
                </a:solidFill>
                <a:latin typeface="Verdana"/>
              </a:rPr>
              <a:t> a musí obsahovať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ZEP (teda nie emailom)</a:t>
            </a: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DEB09-7324-198A-D563-3E24FECB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Preukazovanie zdravotnej spôsobilosti detí </a:t>
            </a:r>
            <a:endParaRPr lang="sk-SK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CAE265-2463-B4D5-9DAD-AAF2A7E4A39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9880" y="647257"/>
            <a:ext cx="8229240" cy="39772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§ 24 ods. (6) zák. č. 355/2007 </a:t>
            </a:r>
            <a:r>
              <a:rPr lang="sk-SK" altLang="sk-SK" sz="20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Z.z</a:t>
            </a: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.: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altLang="sk-SK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predškolskom zariadení </a:t>
            </a:r>
            <a:r>
              <a:rPr lang="sk-SK" altLang="sk-SK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môže byť umiestnené len dieťa</a:t>
            </a: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ktoré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altLang="sk-SK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a) je zdravotne spôsobilé na pobyt v kolektíve,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altLang="sk-SK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b)neprejavuje príznaky prenosného ochorenia,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altLang="sk-SK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k-SK" altLang="sk-SK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c)nemá nariadené karanténne opatrenie.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B8968B5-BC25-79B1-820E-7F7FE34B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9" y="4408610"/>
            <a:ext cx="114300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9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BBDBC238-4B5E-4024-88A5-002F731B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10507"/>
            <a:ext cx="7804150" cy="4268787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k-SK" sz="1800" dirty="0"/>
              <a:t>V predškolskom zariadení môže byť umiestnené len dieťa, ktoré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1800" dirty="0"/>
              <a:t>a) je zdravotne spôsobilé na pobyt v kolektíve,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1800" b="1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1800" b="1" dirty="0"/>
              <a:t>Ako sa preukazuje?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1800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1800" dirty="0"/>
              <a:t>§ 24 ods. (7) zák. č. 355/2007 </a:t>
            </a:r>
            <a:r>
              <a:rPr lang="sk-SK" sz="1800" dirty="0" err="1"/>
              <a:t>Z.z</a:t>
            </a:r>
            <a:r>
              <a:rPr lang="sk-SK" sz="1800" dirty="0"/>
              <a:t>.: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1800" b="1" dirty="0"/>
              <a:t>Potvrdenie</a:t>
            </a:r>
            <a:r>
              <a:rPr lang="sk-SK" sz="1800" dirty="0"/>
              <a:t> o zdravotnej spôsobilosti, ktoré obsahuje </a:t>
            </a:r>
            <a:r>
              <a:rPr lang="sk-SK" sz="1800" i="1" dirty="0"/>
              <a:t>aj údaj o povinnom očkovaní,</a:t>
            </a:r>
            <a:r>
              <a:rPr lang="sk-SK" sz="1800" b="1" i="1" dirty="0"/>
              <a:t> </a:t>
            </a:r>
            <a:r>
              <a:rPr lang="sk-SK" sz="1800" dirty="0"/>
              <a:t>vydá zákonnému zástupcovi dieťaťa </a:t>
            </a:r>
            <a:r>
              <a:rPr lang="sk-SK" sz="1800" b="1" dirty="0"/>
              <a:t>ošetrujúci lekár</a:t>
            </a:r>
            <a:r>
              <a:rPr lang="sk-SK" sz="1800" dirty="0"/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1800" dirty="0"/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1800" dirty="0"/>
              <a:t>Potvrdenie o zdravotnej spôsobilosti dieťaťa na pobyt v kolektíve predkladá zástupca dieťaťa </a:t>
            </a:r>
            <a:r>
              <a:rPr lang="sk-SK" sz="1800" b="1" dirty="0"/>
              <a:t>pred prvým vstupom dieťaťa do predškolského zariadenia.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sz="1800" dirty="0"/>
          </a:p>
        </p:txBody>
      </p:sp>
      <p:pic>
        <p:nvPicPr>
          <p:cNvPr id="41987" name="Obrázok 3">
            <a:extLst>
              <a:ext uri="{FF2B5EF4-FFF2-40B4-BE49-F238E27FC236}">
                <a16:creationId xmlns:a16="http://schemas.microsoft.com/office/drawing/2014/main" id="{E71D952B-6EE0-DD22-0937-D9EB08A0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1989138"/>
            <a:ext cx="15589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bdĺžnik 5">
            <a:extLst>
              <a:ext uri="{FF2B5EF4-FFF2-40B4-BE49-F238E27FC236}">
                <a16:creationId xmlns:a16="http://schemas.microsoft.com/office/drawing/2014/main" id="{A7C941CB-B0CE-2016-0E03-763F21A6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81750"/>
            <a:ext cx="8642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k-SK" altLang="sk-SK" sz="800">
                <a:latin typeface="Verdana" panose="020B0604030504040204" pitchFamily="34" charset="0"/>
              </a:rPr>
              <a:t>Zdroj: https://babetko.rodinka.sk/zo-zivota/rodicovske-skusenosti/soplavy-do-skolky-no-a-co/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C6B19F5-AA5E-3EF7-5638-D6D5E50A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Preukazovanie zdravotnej spôsobilosti detí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D12C3F69-7614-E493-70E8-BB6B3E6B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393825"/>
            <a:ext cx="8145463" cy="4406899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k-SK" sz="1800" dirty="0"/>
              <a:t>V predškolskom zariadení môže byť umiestnené len dieťa, ktoré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1800" dirty="0"/>
              <a:t>b)neprejavuje príznaky prenosného ochorenia,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1800" dirty="0"/>
              <a:t>c)nemá nariadené karanténne opatrenie.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1800" b="1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1800" b="1" dirty="0"/>
              <a:t>Ako sa preukazuje?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1800" dirty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sk-SK" sz="1800" dirty="0"/>
              <a:t>§ 24 ods. (8) zák. č. 355/2007 </a:t>
            </a:r>
            <a:r>
              <a:rPr lang="sk-SK" sz="1800" dirty="0" err="1"/>
              <a:t>Z.z</a:t>
            </a:r>
            <a:r>
              <a:rPr lang="sk-SK" sz="1800" dirty="0"/>
              <a:t>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1800" dirty="0"/>
              <a:t>Skutočnosti uvedené v odseku 6 písm. b) a c) potvrdzuje </a:t>
            </a:r>
            <a:r>
              <a:rPr lang="sk-SK" sz="1800" b="1" dirty="0"/>
              <a:t>písomným vyhlásením zástupca dieťaťa</a:t>
            </a:r>
            <a:r>
              <a:rPr lang="sk-SK" sz="1800" dirty="0"/>
              <a:t>. 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1800" dirty="0"/>
              <a:t>Vyhlásenie </a:t>
            </a:r>
            <a:r>
              <a:rPr lang="sk-SK" sz="1800" b="1" dirty="0"/>
              <a:t>nesmie byť staršie ako jeden deň</a:t>
            </a:r>
            <a:r>
              <a:rPr lang="sk-SK" sz="1800" dirty="0"/>
              <a:t>. 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sz="1800" dirty="0"/>
              <a:t>Vyhlásenie predkladá zástupca dieťaťa pred prvým vstupom dieťaťa do predškolského zariadenia a po neprítomnosti dieťaťa v predškolskom zariadení dlhšej ako päť dní.</a:t>
            </a:r>
          </a:p>
        </p:txBody>
      </p:sp>
      <p:sp>
        <p:nvSpPr>
          <p:cNvPr id="43012" name="Obdĺžnik 4">
            <a:extLst>
              <a:ext uri="{FF2B5EF4-FFF2-40B4-BE49-F238E27FC236}">
                <a16:creationId xmlns:a16="http://schemas.microsoft.com/office/drawing/2014/main" id="{C3239F89-E9F1-28CA-83C9-BC688BA62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6453188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k-SK" altLang="sk-SK" sz="800">
                <a:latin typeface="Verdana" panose="020B0604030504040204" pitchFamily="34" charset="0"/>
              </a:rPr>
              <a:t>Zdroj: https://www.nkn.sk/pre-darcov/nase-fondy/fond-deti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205021E-1698-4F04-68FE-6B5634D1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Preukazovanie zdravotnej spôsobilosti detí </a:t>
            </a:r>
          </a:p>
        </p:txBody>
      </p:sp>
      <p:pic>
        <p:nvPicPr>
          <p:cNvPr id="2" name="Obrázok 7">
            <a:extLst>
              <a:ext uri="{FF2B5EF4-FFF2-40B4-BE49-F238E27FC236}">
                <a16:creationId xmlns:a16="http://schemas.microsoft.com/office/drawing/2014/main" id="{BD754F66-D40C-4788-AC60-CBF3ABD0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58" y="1986176"/>
            <a:ext cx="2100779" cy="16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2920" y="4869000"/>
            <a:ext cx="81831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Platná legislatíva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endParaRPr lang="sk-SK" sz="2800" b="1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§ 24 zák. č. 355/2007 Z. z.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o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ochrane, podpore a rozvoji verejného zdravia a o zmene a doplnení niektorých zákonov v znení neskorších predpisov.</a:t>
            </a: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Školské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81500" lnSpcReduction="20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endParaRPr lang="sk-SK" sz="2600" b="0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Jedným z najzávažnejších súčasných problémov vo výžive detí je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konzumácia stravy, ktorá svojím zložením nezodpovedá veku dieťaťa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. Dôsledkom je stúpajúci výskyt nadváhy a obezity u detí i dospelých. Poruchy výživy v detskom veku a nedostatok pohybovej aktivity vytvárajú výrazný predpoklad pre vznik tzv.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civilizačných chorôb. 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V SR sa zrealizujú viaceré stratégie zamerané na zlepšenie zdravia detí ako napríklad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EÚ Akčný plán prevencie detskej obezity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, schválený vládou SR. Jedným z hlavných cieľov tohto programu je zastavenie nárastu </a:t>
            </a:r>
            <a:r>
              <a:rPr lang="sk-SK" sz="2600" b="0" strike="noStrike" spc="-1" dirty="0" err="1">
                <a:solidFill>
                  <a:srgbClr val="000000"/>
                </a:solidFill>
                <a:latin typeface="Verdana"/>
              </a:rPr>
              <a:t>nadhmotnosti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 a obezity u detí a mladistvých. </a:t>
            </a:r>
            <a:endParaRPr lang="sk-SK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Školské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76000" lnSpcReduction="20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Malo by byť spoločným cieľom nielen orgánov na ochranu zdravia ľudí, ale aj ďalších  zainteresovaných rezortov podporovať všetky aktivity v školách smerujúce k napĺňaniu národných stratégií, ktoré sú v súlade so všeobecnými odporúčaniami v oblasti zdravej výživy a zdravého spôsobu života u detí. 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Jedným z mála efektívnych nástrojov zostáva práve školské stravovanie, ktoré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predstavuje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rokmi overený, vyhovujúci systém zabezpečenia plnohodnotnej výživy deťom a mladistvým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.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Podávať deťom v rámci školského stravovania hodnotnú a pestrú stravu je nevyhnutnosťou, nakoľko zdravá výživa je jedným zo základných determinantov ich zdravého rastu a vývinu.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80420" y="51358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Osobitné stravovanie</a:t>
            </a:r>
          </a:p>
          <a:p>
            <a:pPr algn="ctr">
              <a:lnSpc>
                <a:spcPct val="100000"/>
              </a:lnSpc>
            </a:pPr>
            <a:endParaRPr lang="sk-SK" sz="2400" b="0" strike="noStrike" spc="-1" dirty="0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15240" y="696055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školskom stravovaní existujú </a:t>
            </a:r>
            <a:r>
              <a:rPr lang="sk-SK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výnimky</a:t>
            </a: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ktoré zohľadňujú zdravotný stav niektorých detí a ich požiadavky na osobitné stravovanie. 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Podľa § 7 ods. 3 písm. b) vyhl. č. 75/2023 Z.z. je prevádzkovateľ zariadenia pre deti povinný zabezpečiť, aby sa do školského stravovacieho zariadenia deťom </a:t>
            </a:r>
            <a:r>
              <a:rPr lang="sk-SK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individuálne nedonášala strava;</a:t>
            </a: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neplatí, ak dieťaťu lekár so špecializáciou v špecializačnom odbore pediatria alebo lekár so špecializáciou v príslušnom špecializačnom odbore určil diagnózu, ktorá si vyžaduje osobitné stravovanie.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osobitné stravovanie sa považuje najmä bezgluténová, diabetická a šetriaca diéta (pri rôznych chorobách tráviaceho traktu), príp. diéta pri iných ochoreniach potvrdených lekárom.</a:t>
            </a:r>
            <a:endParaRPr lang="sk-SK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43" y="417384"/>
            <a:ext cx="3543514" cy="47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86" y="468924"/>
            <a:ext cx="3322027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1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23" y="507425"/>
            <a:ext cx="5970953" cy="4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54" y="445477"/>
            <a:ext cx="3552092" cy="47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8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69" y="507425"/>
            <a:ext cx="3358661" cy="4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07" y="480646"/>
            <a:ext cx="3446585" cy="4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5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10" y="480647"/>
            <a:ext cx="3603380" cy="48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2920" y="4869000"/>
            <a:ext cx="81831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Platná legislatíva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endParaRPr lang="sk-SK" sz="2800" b="1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400" b="1" strike="noStrike" spc="-1" dirty="0">
                <a:solidFill>
                  <a:srgbClr val="000000"/>
                </a:solidFill>
                <a:latin typeface="Verdana"/>
              </a:rPr>
              <a:t>vyhl. č. 75/2023 Z. z. </a:t>
            </a:r>
            <a:r>
              <a:rPr lang="sk-SK" sz="2400" b="0" strike="noStrike" spc="-1" dirty="0">
                <a:solidFill>
                  <a:srgbClr val="000000"/>
                </a:solidFill>
                <a:latin typeface="Verdana"/>
              </a:rPr>
              <a:t>o</a:t>
            </a:r>
            <a:r>
              <a:rPr lang="sk-SK" sz="24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400" b="0" strike="noStrike" spc="-1" dirty="0">
                <a:solidFill>
                  <a:srgbClr val="000000"/>
                </a:solidFill>
                <a:latin typeface="Verdana"/>
              </a:rPr>
              <a:t>podrobnostiach o požiadavkách na zariadenia pre deti a mládež</a:t>
            </a:r>
          </a:p>
          <a:p>
            <a:pPr marL="72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</a:pPr>
            <a:endParaRPr lang="sk-SK" sz="2400" b="0" strike="noStrike" spc="-1" dirty="0">
              <a:solidFill>
                <a:srgbClr val="000000"/>
              </a:solidFill>
              <a:latin typeface="Verdana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400" b="1" spc="-1" dirty="0">
                <a:solidFill>
                  <a:srgbClr val="000000"/>
                </a:solidFill>
                <a:latin typeface="Verdana"/>
              </a:rPr>
              <a:t>ďalšie vykonávacie vyhlášky </a:t>
            </a:r>
            <a:r>
              <a:rPr lang="sk-SK" sz="2400" spc="-1" dirty="0">
                <a:solidFill>
                  <a:srgbClr val="000000"/>
                </a:solidFill>
                <a:latin typeface="Verdana"/>
              </a:rPr>
              <a:t>(vnútorné prostredie budov, zariadenia spoločné stravovania, ochrana zdravia zamestnancov, pieskoviská, telovýchovno-športové zariadenia, zariadenia starostlivosti o ľudské telo, pitná voda, bazény, ďalšie služby....)</a:t>
            </a:r>
            <a:endParaRPr lang="sk-SK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900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69" y="507425"/>
            <a:ext cx="3358661" cy="44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17" y="525420"/>
            <a:ext cx="3345165" cy="44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05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19" y="457200"/>
            <a:ext cx="3472961" cy="46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73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1364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4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19" y="468923"/>
            <a:ext cx="3472961" cy="46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3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28E7E91-88BF-2872-E52E-112694B1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80" y="485775"/>
            <a:ext cx="351443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8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79251D3-5C8E-5FD3-F88A-07D480721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43" y="581025"/>
            <a:ext cx="3219914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54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7" y="542594"/>
            <a:ext cx="3332285" cy="44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52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57" y="542594"/>
            <a:ext cx="3332285" cy="44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2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zlej praxe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58" y="386862"/>
            <a:ext cx="3449084" cy="4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222076"/>
                </a:solidFill>
                <a:latin typeface="Verdana"/>
              </a:rPr>
              <a:t>Zmeny v prevádzkovaní zariadení pre deti</a:t>
            </a:r>
            <a:endParaRPr lang="sk-SK" sz="2800" b="0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92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Každá zmena v prevádzkovaní </a:t>
            </a:r>
            <a:r>
              <a:rPr lang="sk-SK" sz="2800" strike="noStrike" spc="-1" dirty="0">
                <a:solidFill>
                  <a:srgbClr val="000000"/>
                </a:solidFill>
                <a:latin typeface="Verdana"/>
              </a:rPr>
              <a:t>priestorov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zariadenia pre deti </a:t>
            </a:r>
            <a:r>
              <a:rPr lang="sk-SK" sz="2800" b="1" strike="noStrike" spc="-1" dirty="0">
                <a:solidFill>
                  <a:srgbClr val="000000"/>
                </a:solidFill>
                <a:latin typeface="Verdana"/>
              </a:rPr>
              <a:t>podlieha opätovnému posúdeniu 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orgánmi verejného zdravotníctva  - vydanie nového rozhodnutia podľa § 13 ods. 4 písm. a) a b) zák. č. 355/2007 </a:t>
            </a:r>
            <a:r>
              <a:rPr lang="sk-SK" sz="28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. na zmenu v prevádzkovaní zariadenia pre deti a na schválenie zmeny prevádzkového poriadku.</a:t>
            </a: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Žiadnu zmenu v prevádzkovaní nesmie urobiť prevádzkovateľ svojvoľne!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Príklad dobrej praxe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42" y="492370"/>
            <a:ext cx="3525715" cy="47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1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502920" y="4985640"/>
            <a:ext cx="8183160" cy="96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>
                <a:solidFill>
                  <a:srgbClr val="222076"/>
                </a:solidFill>
                <a:latin typeface="Verdana"/>
              </a:rPr>
              <a:t>Ďakujem za pozornosť.</a:t>
            </a:r>
            <a:endParaRPr lang="sk-SK" sz="2400" b="0" strike="noStrike" spc="-1">
              <a:latin typeface="Arial"/>
            </a:endParaRPr>
          </a:p>
        </p:txBody>
      </p:sp>
      <p:pic>
        <p:nvPicPr>
          <p:cNvPr id="205" name="Obrázok 4"/>
          <p:cNvPicPr/>
          <p:nvPr/>
        </p:nvPicPr>
        <p:blipFill>
          <a:blip r:embed="rId2"/>
          <a:stretch/>
        </p:blipFill>
        <p:spPr>
          <a:xfrm>
            <a:off x="2333520" y="1747800"/>
            <a:ext cx="4475880" cy="33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222076"/>
                </a:solidFill>
                <a:latin typeface="Verdana"/>
              </a:rPr>
              <a:t>Kapacita zariadenia pre deti</a:t>
            </a:r>
            <a:endParaRPr lang="sk-SK" sz="2800" b="0" strike="noStrike" spc="-1" dirty="0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/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Najvyšší počet detí v zariadení pre deti (kapacita zariadenia) musí zodpovedať veľkosti vnútorných priestorov podľa požiadaviek vyhl. MZ SR č. 75/2023 </a:t>
            </a:r>
            <a:r>
              <a:rPr lang="sk-SK" sz="28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.</a:t>
            </a:r>
            <a:endParaRPr lang="sk-SK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 dirty="0">
                <a:solidFill>
                  <a:srgbClr val="000000"/>
                </a:solidFill>
                <a:latin typeface="Verdana"/>
              </a:rPr>
              <a:t>Určuje sa v prevádzkovom poriadku, ktorý schvaľuje príslušný RÚVZ. Je to jedna z povinných náležitostí prevádzkového poriadku.</a:t>
            </a: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2920" y="4983480"/>
            <a:ext cx="8183160" cy="8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strike="noStrike" spc="-1" dirty="0">
                <a:solidFill>
                  <a:srgbClr val="222076"/>
                </a:solidFill>
                <a:latin typeface="Verdana"/>
              </a:rPr>
              <a:t>Nahlasovanie prenosných ochorení</a:t>
            </a:r>
            <a:endParaRPr lang="sk-SK" sz="2400" b="0" strike="noStrike" spc="-1" dirty="0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502920" y="530280"/>
            <a:ext cx="8183160" cy="41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90000" bIns="45000">
            <a:normAutofit fontScale="85500" lnSpcReduction="10000"/>
          </a:bodyPr>
          <a:lstStyle/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Podľa § 52 ods. 1 písm. m) zák. č. 355/2007 </a:t>
            </a:r>
            <a:r>
              <a:rPr lang="sk-SK" sz="26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. sú fyzické osoby – podnikatelia a právnické osoby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povinné bezodkladne oznamova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ť úradu verejného zdravotníctva všetky významné okolnosti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na predchádzanie vzniku a šírenia prenosných ochorení 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a poskytovať im dôležité informácie pre epidemiologické vyšetrenie.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  <a:p>
            <a:pPr marL="265320" indent="-264600" algn="just">
              <a:lnSpc>
                <a:spcPct val="100000"/>
              </a:lnSpc>
              <a:spcBef>
                <a:spcPts val="249"/>
              </a:spcBef>
              <a:buClr>
                <a:srgbClr val="838D9B"/>
              </a:buClr>
              <a:buSzPct val="80000"/>
              <a:buFont typeface="Wingdings 2" charset="2"/>
              <a:buChar char=""/>
            </a:pP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Porušenie tejto povinnosti je považované za </a:t>
            </a:r>
            <a:r>
              <a:rPr lang="sk-SK" sz="2600" b="1" strike="noStrike" spc="-1" dirty="0">
                <a:solidFill>
                  <a:srgbClr val="000000"/>
                </a:solidFill>
                <a:latin typeface="Verdana"/>
              </a:rPr>
              <a:t>správny delikt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 na úseku verejného zdravotníctva podľa § 57 ods. 42 písm. k) zák. č. 355/2007 </a:t>
            </a:r>
            <a:r>
              <a:rPr lang="sk-SK" sz="2600" b="0" strike="noStrike" spc="-1" dirty="0" err="1">
                <a:solidFill>
                  <a:srgbClr val="000000"/>
                </a:solidFill>
                <a:latin typeface="Verdana"/>
              </a:rPr>
              <a:t>Z.z</a:t>
            </a:r>
            <a:r>
              <a:rPr lang="sk-SK" sz="2600" b="0" strike="noStrike" spc="-1" dirty="0">
                <a:solidFill>
                  <a:srgbClr val="000000"/>
                </a:solidFill>
                <a:latin typeface="Verdana"/>
              </a:rPr>
              <a:t>., za ktorý môže orgán verejného zdravotníctva uložiť pokutu vo výške od 150 do 20000 eur.</a:t>
            </a:r>
            <a:endParaRPr lang="sk-SK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9"/>
              </a:spcBef>
            </a:pPr>
            <a:endParaRPr lang="sk-SK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45BD94D-FBF0-A6F1-16CF-579C5219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55" y="402807"/>
            <a:ext cx="1937464" cy="13050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A0D02D-DE34-E8E3-6159-FD91B1FE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4" y="459957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B95B8B-33C3-0E3E-49DE-57A8978FDD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77069" y="2470150"/>
            <a:ext cx="7789862" cy="4854575"/>
          </a:xfrm>
        </p:spPr>
        <p:txBody>
          <a:bodyPr>
            <a:normAutofit/>
          </a:bodyPr>
          <a:lstStyle/>
          <a:p>
            <a:pPr indent="449263" algn="just"/>
            <a:endParaRPr lang="sk-SK" altLang="sk-SK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Podnet od rodiča doručený RÚVZ v stredu (13.03.2024): </a:t>
            </a:r>
          </a:p>
          <a:p>
            <a:pPr indent="0" algn="just">
              <a:buNone/>
            </a:pPr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„Chcela by som sa informovať, či bola na ZŠ preskúmaná aj možnosť nákazy detí jedlom, resp. či boli odobraté a preskúmané vzorky z obedov z pondelka  a utorka (12.03.2024). </a:t>
            </a:r>
          </a:p>
          <a:p>
            <a:pPr indent="0" algn="just">
              <a:buNone/>
            </a:pPr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Dôvodom je skutočnosť, že v žiadnej rodine sa Vami spomínaná vírusová epidémia nešírila na ďalších členov rodiny. Choré boli iba deti, ktoré sa v pondelok stravovali v školskej jedálni. To nasvedčuje tomu, že sa nejedná o vírusovú epidémiu, ale o priotrávenie detí jedlom zo školskej jedálne.“</a:t>
            </a:r>
          </a:p>
          <a:p>
            <a:pPr indent="0" algn="just">
              <a:buNone/>
            </a:pPr>
            <a:endParaRPr lang="sk-SK" altLang="sk-SK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4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845BD94D-FBF0-A6F1-16CF-579C5219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55" y="402807"/>
            <a:ext cx="1937464" cy="13050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A0D02D-DE34-E8E3-6159-FD91B1FE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4" y="459957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B95B8B-33C3-0E3E-49DE-57A8978FDD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4963" y="1727200"/>
            <a:ext cx="8351837" cy="4854575"/>
          </a:xfrm>
        </p:spPr>
        <p:txBody>
          <a:bodyPr>
            <a:normAutofit/>
          </a:bodyPr>
          <a:lstStyle/>
          <a:p>
            <a:pPr indent="449263" algn="just"/>
            <a:endParaRPr lang="sk-SK" altLang="sk-SK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dňoch 11.-14.3.2024 sme zaznamenali </a:t>
            </a:r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epidemický výskyt akútnych </a:t>
            </a:r>
            <a:r>
              <a:rPr lang="sk-SK" altLang="sk-SK" sz="16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gastroenteropatií</a:t>
            </a:r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zapríčinených vírusom </a:t>
            </a:r>
            <a:r>
              <a:rPr lang="sk-SK" altLang="sk-SK" sz="1600" b="1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Norwalk</a:t>
            </a:r>
            <a:r>
              <a:rPr lang="sk-SK" altLang="sk-SK" sz="16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 </a:t>
            </a:r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 ZŠ v Nitre.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 celkového počtu 1163 exponovaných (1023 žiakov a 140 zamestnancov) ochorelo 208 osôb  (204 žiakov a 4 zamestnanci). 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Riaditeľ školy nahlásil RÚVZ so sídlom v Nitre epidemický výskyt zažívacích ťažkostí u žiakov školy dňa 12.3.2024 popoludní. 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Bezodkladne dňa 13.03.2024 bolo v škole zahájené epidemiologické šetrenie a výkon ŠZD.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Zistené bolo, že prvé sporadické prípady ochorení sa vyskytli už 11.3.2024 v dopoludňajších hodinách (PRED OBEDOM). Od 12.3.2024 došlo k explozívnemu nárastu ochorení. </a:t>
            </a:r>
          </a:p>
          <a:p>
            <a:pPr indent="449263" algn="just"/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 klinickom obraze chorých dominovalo zvracanie, bolesti brucha,  hnačka, </a:t>
            </a:r>
            <a:r>
              <a:rPr lang="sk-SK" alt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subfebrílie</a:t>
            </a:r>
            <a:r>
              <a:rPr lang="sk-SK" altLang="sk-SK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37,2 °C s trvaním 1 - 3 dni, v 6 prípadoch bola u detí nutná hospitalizácia  (Klinika detí a dorastu FN Nitra).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22997-9506-6FA7-91FE-567AFB38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473625"/>
            <a:ext cx="8229240" cy="1144800"/>
          </a:xfrm>
        </p:spPr>
        <p:txBody>
          <a:bodyPr/>
          <a:lstStyle/>
          <a:p>
            <a:pPr>
              <a:defRPr/>
            </a:pP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Kazuistika - Epidémia </a:t>
            </a:r>
            <a:r>
              <a:rPr lang="sk-SK" sz="1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norovírusových</a:t>
            </a:r>
            <a:r>
              <a:rPr lang="sk-SK" sz="1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nákaz v ZŠ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639B5B-570A-DA4A-52F1-4538AC972C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433" y="2012400"/>
            <a:ext cx="8229241" cy="4572000"/>
          </a:xfrm>
        </p:spPr>
        <p:txBody>
          <a:bodyPr/>
          <a:lstStyle/>
          <a:p>
            <a:pPr indent="449263" algn="just"/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 škole </a:t>
            </a:r>
            <a:r>
              <a:rPr lang="sk-SK" altLang="sk-SK" sz="1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boli odobraté vzorky </a:t>
            </a:r>
            <a:r>
              <a:rPr lang="sk-SK" altLang="sk-SK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stravy (6 kusov), stery z prostredia kuchyne (10 sterov)  a 10 vzoriek tampónov rekta od pracovníkov kuchyne na mikrobiologické vyšetrenie. 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Vyšetrenie vzoriek stravy v akreditovanom laboratóriu RÚVZ v Nitre nepreukázalo prítomnosť choroboplodných zárodkov, ktoré by mohli spôsobiť vznik ochorení u detí. 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Stery z prostredia boli odobraté na fyziologický roztok a bujón (tzv. kvalitatívne a kvantitatívne mikrobiologické kultivačné vyšetrenie) s cieľom overiť čistotu pracovných plôch a predmetov používaných pri výrobe pokrmov. Mikrobiologické vyšetrenie  sterov z prostredia potvrdilo dodržiavanie úrovne prevádzkovej hygieny v uvedenej ŠJ a vylúčilo možnosť sekundárnej kontaminácie hotových pokrmov. Predmety a plochy boli čisté a kontaminované iba bežnou flórou. </a:t>
            </a:r>
          </a:p>
          <a:p>
            <a:pPr indent="449263" algn="just"/>
            <a:r>
              <a:rPr lang="sk-SK" altLang="sk-SK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Vyšetrenie biologického materiálu od všetkých pracovníčok ŠJ bolo negatívne. </a:t>
            </a:r>
          </a:p>
          <a:p>
            <a:pPr indent="449263" algn="just"/>
            <a:endParaRPr lang="sk-SK" alt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>
              <a:buFont typeface="Wingdings 2" panose="05020102010507070707" pitchFamily="18" charset="2"/>
              <a:buNone/>
            </a:pPr>
            <a:endParaRPr lang="sk-SK" alt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96E9864-ED29-EF43-BB52-4DE72FCC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4" y="473625"/>
            <a:ext cx="1834352" cy="123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1106</TotalTime>
  <Words>2242</Words>
  <Application>Microsoft Office PowerPoint</Application>
  <PresentationFormat>Prezentácia na obrazovke (4:3)</PresentationFormat>
  <Paragraphs>184</Paragraphs>
  <Slides>41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41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Trebuchet MS</vt:lpstr>
      <vt:lpstr>Verdana</vt:lpstr>
      <vt:lpstr>Wingdings</vt:lpstr>
      <vt:lpstr>Wingdings 2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Kazuistika - Epidémia norovírusových nákaz v ZŠ</vt:lpstr>
      <vt:lpstr>Kazuistika - Epidémia norovírusových nákaz v ZŠ</vt:lpstr>
      <vt:lpstr>Kazuistika - Epidémia norovírusových nákaz v ZŠ</vt:lpstr>
      <vt:lpstr>Kazuistika - Epidémia norovírusových nákaz v ZŠ</vt:lpstr>
      <vt:lpstr> Kazuistika - Epidémia norovírusových nákaz v ZŠ </vt:lpstr>
      <vt:lpstr>Kazuistika - Epidémia norovírusových nákaz v ZŠ</vt:lpstr>
      <vt:lpstr>Kazuistika - Epidémia norovírusových nákaz v ZŠ</vt:lpstr>
      <vt:lpstr>5 tipov na prevenciu šírenia Norovírusov </vt:lpstr>
      <vt:lpstr>5 tipov na prevenciu šírenia Norovírusov </vt:lpstr>
      <vt:lpstr>Prezentácia programu PowerPoint</vt:lpstr>
      <vt:lpstr>Preukazovanie zdravotnej spôsobilosti detí </vt:lpstr>
      <vt:lpstr>Preukazovanie zdravotnej spôsobilosti detí </vt:lpstr>
      <vt:lpstr>Preukazovanie zdravotnej spôsobilosti detí </vt:lpstr>
      <vt:lpstr>Prezentácia programu PowerPoint</vt:lpstr>
      <vt:lpstr>Prezentácia programu PowerPoint</vt:lpstr>
      <vt:lpstr>Prezentácia programu PowerPoint</vt:lpstr>
      <vt:lpstr>Príklad zlej praxe</vt:lpstr>
      <vt:lpstr>Príklad dobrej praxe</vt:lpstr>
      <vt:lpstr>Príklad dobrej praxe</vt:lpstr>
      <vt:lpstr>Príklad zlej praxe</vt:lpstr>
      <vt:lpstr>Príklad zlej praxe</vt:lpstr>
      <vt:lpstr>Príklad dobrej praxe</vt:lpstr>
      <vt:lpstr>Príklad zlej praxe</vt:lpstr>
      <vt:lpstr>Príklad dobrej praxe</vt:lpstr>
      <vt:lpstr>Príklad dobrej praxe</vt:lpstr>
      <vt:lpstr>Príklad zlej praxe</vt:lpstr>
      <vt:lpstr>Príklad zlej praxe</vt:lpstr>
      <vt:lpstr>Príklad dobrej praxe</vt:lpstr>
      <vt:lpstr>Príklad dobrej praxe</vt:lpstr>
      <vt:lpstr>Príklad dobrej praxe</vt:lpstr>
      <vt:lpstr>Príklad zlej praxe</vt:lpstr>
      <vt:lpstr>Príklad dobrej praxe</vt:lpstr>
      <vt:lpstr>Príklad zlej praxe</vt:lpstr>
      <vt:lpstr>Príklad dobrej praxe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Gregušová</dc:creator>
  <dc:description/>
  <cp:lastModifiedBy>RÚVZ Nitra Spravca Nitra</cp:lastModifiedBy>
  <cp:revision>33</cp:revision>
  <cp:lastPrinted>2023-09-07T06:21:56Z</cp:lastPrinted>
  <dcterms:created xsi:type="dcterms:W3CDTF">2017-10-16T08:26:22Z</dcterms:created>
  <dcterms:modified xsi:type="dcterms:W3CDTF">2024-09-12T06:30:21Z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